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handoutMasterIdLst>
    <p:handoutMasterId r:id="rId36"/>
  </p:handoutMasterIdLst>
  <p:sldIdLst>
    <p:sldId id="256" r:id="rId2"/>
    <p:sldId id="267" r:id="rId3"/>
    <p:sldId id="282" r:id="rId4"/>
    <p:sldId id="257" r:id="rId5"/>
    <p:sldId id="294" r:id="rId6"/>
    <p:sldId id="283" r:id="rId7"/>
    <p:sldId id="292" r:id="rId8"/>
    <p:sldId id="293" r:id="rId9"/>
    <p:sldId id="297" r:id="rId10"/>
    <p:sldId id="295" r:id="rId11"/>
    <p:sldId id="290" r:id="rId12"/>
    <p:sldId id="296" r:id="rId13"/>
    <p:sldId id="263" r:id="rId14"/>
    <p:sldId id="301" r:id="rId15"/>
    <p:sldId id="291" r:id="rId16"/>
    <p:sldId id="300" r:id="rId17"/>
    <p:sldId id="302" r:id="rId18"/>
    <p:sldId id="287" r:id="rId19"/>
    <p:sldId id="258" r:id="rId20"/>
    <p:sldId id="261" r:id="rId21"/>
    <p:sldId id="271" r:id="rId22"/>
    <p:sldId id="272" r:id="rId23"/>
    <p:sldId id="273" r:id="rId24"/>
    <p:sldId id="274" r:id="rId25"/>
    <p:sldId id="275" r:id="rId26"/>
    <p:sldId id="276" r:id="rId27"/>
    <p:sldId id="277" r:id="rId28"/>
    <p:sldId id="279" r:id="rId29"/>
    <p:sldId id="278" r:id="rId30"/>
    <p:sldId id="280" r:id="rId31"/>
    <p:sldId id="281" r:id="rId32"/>
    <p:sldId id="285" r:id="rId33"/>
    <p:sldId id="265" r:id="rId34"/>
    <p:sldId id="284" r:id="rId35"/>
  </p:sldIdLst>
  <p:sldSz cx="18288000" cy="10287000"/>
  <p:notesSz cx="6858000" cy="9144000"/>
  <p:embeddedFontLst>
    <p:embeddedFont>
      <p:font typeface="Almarai" panose="020B0604020202020204" charset="-78"/>
      <p:regular r:id="rId37"/>
    </p:embeddedFont>
    <p:embeddedFont>
      <p:font typeface="Almarai Bold" panose="020B0604020202020204" charset="-78"/>
      <p:regular r:id="rId38"/>
    </p:embeddedFont>
    <p:embeddedFont>
      <p:font typeface="Bahnschrift SemiLight SemiConde" panose="020B0502040204020203" pitchFamily="34" charset="0"/>
      <p:regular r:id="rId39"/>
    </p:embeddedFont>
    <p:embeddedFont>
      <p:font typeface="Segoe UI Black" panose="020B0A02040204020203" pitchFamily="34" charset="0"/>
      <p:bold r:id="rId40"/>
      <p:boldItalic r:id="rId41"/>
    </p:embeddedFont>
    <p:embeddedFont>
      <p:font typeface="Tahoma" panose="020B0604030504040204" pitchFamily="34" charset="0"/>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D04EC1-04AC-4CED-BC3D-D80AD8A018AA}">
          <p14:sldIdLst>
            <p14:sldId id="256"/>
            <p14:sldId id="267"/>
            <p14:sldId id="282"/>
            <p14:sldId id="257"/>
          </p14:sldIdLst>
        </p14:section>
        <p14:section name="TimhieuNoiDung" id="{5C7E9529-4A71-436D-BB58-7EDD9C9C25EE}">
          <p14:sldIdLst>
            <p14:sldId id="294"/>
            <p14:sldId id="283"/>
            <p14:sldId id="292"/>
            <p14:sldId id="293"/>
            <p14:sldId id="297"/>
          </p14:sldIdLst>
        </p14:section>
        <p14:section name="PhuongPhapNghienCuu" id="{8C41D22D-7566-4BB4-B756-044179930B53}">
          <p14:sldIdLst>
            <p14:sldId id="295"/>
            <p14:sldId id="290"/>
          </p14:sldIdLst>
        </p14:section>
        <p14:section name="PhanTichThietKE" id="{42271AA1-4A7C-4DD8-B538-733F5039862B}">
          <p14:sldIdLst>
            <p14:sldId id="296"/>
            <p14:sldId id="263"/>
            <p14:sldId id="301"/>
            <p14:sldId id="291"/>
            <p14:sldId id="300"/>
            <p14:sldId id="302"/>
          </p14:sldIdLst>
        </p14:section>
        <p14:section name="Giaodien" id="{9B8633C9-41BD-418B-8B0A-CCFD8396945B}">
          <p14:sldIdLst>
            <p14:sldId id="287"/>
            <p14:sldId id="258"/>
            <p14:sldId id="261"/>
            <p14:sldId id="271"/>
            <p14:sldId id="272"/>
            <p14:sldId id="273"/>
            <p14:sldId id="274"/>
            <p14:sldId id="275"/>
            <p14:sldId id="276"/>
            <p14:sldId id="277"/>
            <p14:sldId id="279"/>
            <p14:sldId id="278"/>
            <p14:sldId id="280"/>
            <p14:sldId id="281"/>
          </p14:sldIdLst>
        </p14:section>
        <p14:section name="TongKet" id="{D3A67A8C-87FC-442C-8C8C-6FD18BF88156}">
          <p14:sldIdLst>
            <p14:sldId id="285"/>
          </p14:sldIdLst>
        </p14:section>
        <p14:section name="CamOn" id="{A3E3E031-A128-407F-8BA5-926E9F35839D}">
          <p14:sldIdLst>
            <p14:sldId id="265"/>
            <p14:sldId id="28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CA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48" y="4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 Đỗ Hoàng" userId="5a6825018d0a0fc4" providerId="LiveId" clId="{B4BCB0B0-AE7A-46B7-98C2-3B5B751DB322}"/>
    <pc:docChg chg="modSld">
      <pc:chgData name="Phi Đỗ Hoàng" userId="5a6825018d0a0fc4" providerId="LiveId" clId="{B4BCB0B0-AE7A-46B7-98C2-3B5B751DB322}" dt="2024-11-27T14:56:00.543" v="46" actId="20577"/>
      <pc:docMkLst>
        <pc:docMk/>
      </pc:docMkLst>
      <pc:sldChg chg="modSp mod">
        <pc:chgData name="Phi Đỗ Hoàng" userId="5a6825018d0a0fc4" providerId="LiveId" clId="{B4BCB0B0-AE7A-46B7-98C2-3B5B751DB322}" dt="2024-11-27T14:56:00.543" v="46" actId="20577"/>
        <pc:sldMkLst>
          <pc:docMk/>
          <pc:sldMk cId="2084116421" sldId="285"/>
        </pc:sldMkLst>
        <pc:graphicFrameChg chg="modGraphic">
          <ac:chgData name="Phi Đỗ Hoàng" userId="5a6825018d0a0fc4" providerId="LiveId" clId="{B4BCB0B0-AE7A-46B7-98C2-3B5B751DB322}" dt="2024-11-27T14:56:00.543" v="46" actId="20577"/>
          <ac:graphicFrameMkLst>
            <pc:docMk/>
            <pc:sldMk cId="2084116421" sldId="285"/>
            <ac:graphicFrameMk id="26" creationId="{9F985943-87D2-9F34-EB5F-4DA99182F956}"/>
          </ac:graphicFrameMkLst>
        </pc:graphicFrameChg>
      </pc:sldChg>
      <pc:sldChg chg="modSp mod">
        <pc:chgData name="Phi Đỗ Hoàng" userId="5a6825018d0a0fc4" providerId="LiveId" clId="{B4BCB0B0-AE7A-46B7-98C2-3B5B751DB322}" dt="2024-11-27T14:54:29.179" v="3" actId="20577"/>
        <pc:sldMkLst>
          <pc:docMk/>
          <pc:sldMk cId="3132289966" sldId="293"/>
        </pc:sldMkLst>
        <pc:spChg chg="mod">
          <ac:chgData name="Phi Đỗ Hoàng" userId="5a6825018d0a0fc4" providerId="LiveId" clId="{B4BCB0B0-AE7A-46B7-98C2-3B5B751DB322}" dt="2024-11-27T14:54:29.179" v="3" actId="20577"/>
          <ac:spMkLst>
            <pc:docMk/>
            <pc:sldMk cId="3132289966" sldId="293"/>
            <ac:spMk id="6" creationId="{0CA25A8A-834B-0F69-4211-FB4C5E18F21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466431-C8EE-8376-C176-52B8C1D5D6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6A44F3D-9165-ED13-9022-B7D259AD63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D8383D-AC66-44A8-BF03-106659B65693}" type="datetimeFigureOut">
              <a:rPr lang="en-US" smtClean="0"/>
              <a:t>27/11/2024</a:t>
            </a:fld>
            <a:endParaRPr lang="en-US"/>
          </a:p>
        </p:txBody>
      </p:sp>
      <p:sp>
        <p:nvSpPr>
          <p:cNvPr id="4" name="Footer Placeholder 3">
            <a:extLst>
              <a:ext uri="{FF2B5EF4-FFF2-40B4-BE49-F238E27FC236}">
                <a16:creationId xmlns:a16="http://schemas.microsoft.com/office/drawing/2014/main" id="{4371EA5C-D7D4-F948-EE42-13482C5E19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C8007A8-B1A2-AA36-52C9-8DE0AFC4CB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ADAACF2-0332-4571-A194-9425402F760D}" type="slidenum">
              <a:rPr lang="en-US" smtClean="0"/>
              <a:t>‹#›</a:t>
            </a:fld>
            <a:endParaRPr lang="en-US"/>
          </a:p>
        </p:txBody>
      </p:sp>
    </p:spTree>
    <p:extLst>
      <p:ext uri="{BB962C8B-B14F-4D97-AF65-F5344CB8AC3E}">
        <p14:creationId xmlns:p14="http://schemas.microsoft.com/office/powerpoint/2010/main" val="423451072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27/11/2024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27/11/2024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27/11/2024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27/11/2024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26.png"/><Relationship Id="rId7"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27.svg"/><Relationship Id="rId9"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1E40"/>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0BC9547-261A-51D6-C338-0263D8A45C81}"/>
              </a:ext>
            </a:extLst>
          </p:cNvPr>
          <p:cNvSpPr/>
          <p:nvPr/>
        </p:nvSpPr>
        <p:spPr>
          <a:xfrm>
            <a:off x="-838200" y="-326731"/>
            <a:ext cx="21474800" cy="2605089"/>
          </a:xfrm>
          <a:prstGeom prst="rect">
            <a:avLst/>
          </a:prstGeom>
          <a:solidFill>
            <a:srgbClr val="A8CA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2" name="Freeform 2"/>
          <p:cNvSpPr/>
          <p:nvPr/>
        </p:nvSpPr>
        <p:spPr>
          <a:xfrm>
            <a:off x="17754600" y="372621"/>
            <a:ext cx="8754599" cy="8754599"/>
          </a:xfrm>
          <a:custGeom>
            <a:avLst/>
            <a:gdLst/>
            <a:ahLst/>
            <a:cxnLst/>
            <a:rect l="l" t="t" r="r" b="b"/>
            <a:pathLst>
              <a:path w="8754599" h="8754599">
                <a:moveTo>
                  <a:pt x="0" y="0"/>
                </a:moveTo>
                <a:lnTo>
                  <a:pt x="8754598" y="0"/>
                </a:lnTo>
                <a:lnTo>
                  <a:pt x="8754598"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rot="-10800000">
            <a:off x="12748515" y="8038935"/>
            <a:ext cx="2564685" cy="3663835"/>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grpSp>
        <p:nvGrpSpPr>
          <p:cNvPr id="9" name="Group 9"/>
          <p:cNvGrpSpPr/>
          <p:nvPr/>
        </p:nvGrpSpPr>
        <p:grpSpPr>
          <a:xfrm>
            <a:off x="18952618" y="82297"/>
            <a:ext cx="1683983" cy="2405689"/>
            <a:chOff x="0" y="0"/>
            <a:chExt cx="4445000" cy="6350000"/>
          </a:xfrm>
        </p:grpSpPr>
        <p:sp>
          <p:nvSpPr>
            <p:cNvPr id="10" name="Freeform 10"/>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grpSp>
        <p:nvGrpSpPr>
          <p:cNvPr id="22" name="Group 21">
            <a:extLst>
              <a:ext uri="{FF2B5EF4-FFF2-40B4-BE49-F238E27FC236}">
                <a16:creationId xmlns:a16="http://schemas.microsoft.com/office/drawing/2014/main" id="{DBA6F866-B562-DD38-CFA3-CAC09FEEFEAC}"/>
              </a:ext>
            </a:extLst>
          </p:cNvPr>
          <p:cNvGrpSpPr/>
          <p:nvPr/>
        </p:nvGrpSpPr>
        <p:grpSpPr>
          <a:xfrm>
            <a:off x="15671255" y="-4186213"/>
            <a:ext cx="6752859" cy="9646942"/>
            <a:chOff x="16091808" y="-2456575"/>
            <a:chExt cx="6752859" cy="9646942"/>
          </a:xfrm>
        </p:grpSpPr>
        <p:grpSp>
          <p:nvGrpSpPr>
            <p:cNvPr id="11" name="Group 11"/>
            <p:cNvGrpSpPr/>
            <p:nvPr/>
          </p:nvGrpSpPr>
          <p:grpSpPr>
            <a:xfrm>
              <a:off x="16091808" y="-2456575"/>
              <a:ext cx="6752859" cy="9646942"/>
              <a:chOff x="0" y="0"/>
              <a:chExt cx="4445000" cy="6350000"/>
            </a:xfrm>
          </p:grpSpPr>
          <p:sp>
            <p:nvSpPr>
              <p:cNvPr id="12" name="Freeform 12"/>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1428" r="-21428"/>
                </a:stretch>
              </a:blipFill>
            </p:spPr>
          </p:sp>
        </p:grpSp>
        <p:grpSp>
          <p:nvGrpSpPr>
            <p:cNvPr id="13" name="Group 13"/>
            <p:cNvGrpSpPr/>
            <p:nvPr/>
          </p:nvGrpSpPr>
          <p:grpSpPr>
            <a:xfrm>
              <a:off x="16091808" y="-2456575"/>
              <a:ext cx="6752859" cy="9646942"/>
              <a:chOff x="0" y="0"/>
              <a:chExt cx="4445000" cy="6350000"/>
            </a:xfrm>
          </p:grpSpPr>
          <p:sp>
            <p:nvSpPr>
              <p:cNvPr id="14" name="Freeform 14"/>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grpSp>
      <p:grpSp>
        <p:nvGrpSpPr>
          <p:cNvPr id="15" name="Group 15"/>
          <p:cNvGrpSpPr/>
          <p:nvPr/>
        </p:nvGrpSpPr>
        <p:grpSpPr>
          <a:xfrm rot="5400000">
            <a:off x="19794609" y="4328925"/>
            <a:ext cx="841991" cy="84199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6211" r="-126211"/>
              </a:stretch>
            </a:blipFill>
          </p:spPr>
        </p:sp>
      </p:grpSp>
      <p:sp>
        <p:nvSpPr>
          <p:cNvPr id="18" name="TextBox 18"/>
          <p:cNvSpPr txBox="1"/>
          <p:nvPr/>
        </p:nvSpPr>
        <p:spPr>
          <a:xfrm>
            <a:off x="683985" y="8240334"/>
            <a:ext cx="10444808" cy="421654"/>
          </a:xfrm>
          <a:prstGeom prst="rect">
            <a:avLst/>
          </a:prstGeom>
        </p:spPr>
        <p:txBody>
          <a:bodyPr wrap="square" lIns="0" tIns="0" rIns="0" bIns="0" rtlCol="0" anchor="t">
            <a:spAutoFit/>
          </a:bodyPr>
          <a:lstStyle/>
          <a:p>
            <a:pPr marL="0" lvl="0" indent="0" algn="l">
              <a:lnSpc>
                <a:spcPts val="3479"/>
              </a:lnSpc>
              <a:spcBef>
                <a:spcPct val="0"/>
              </a:spcBef>
            </a:pPr>
            <a:r>
              <a:rPr lang="en-US" sz="2829" spc="432">
                <a:solidFill>
                  <a:srgbClr val="FFFFFF"/>
                </a:solidFill>
                <a:latin typeface="Times New Roman" panose="02020603050405020304" pitchFamily="18" charset="0"/>
                <a:ea typeface="Almarai"/>
                <a:cs typeface="Times New Roman" panose="02020603050405020304" pitchFamily="18" charset="0"/>
                <a:sym typeface="Almarai"/>
              </a:rPr>
              <a:t>Giảng viên hướng dẫn: Thạc sĩ Nguyễn Văn Tùng</a:t>
            </a:r>
          </a:p>
        </p:txBody>
      </p:sp>
      <p:sp>
        <p:nvSpPr>
          <p:cNvPr id="19" name="TextBox 19"/>
          <p:cNvSpPr txBox="1"/>
          <p:nvPr/>
        </p:nvSpPr>
        <p:spPr>
          <a:xfrm>
            <a:off x="736257" y="3543300"/>
            <a:ext cx="11956182" cy="4307205"/>
          </a:xfrm>
          <a:prstGeom prst="rect">
            <a:avLst/>
          </a:prstGeom>
        </p:spPr>
        <p:txBody>
          <a:bodyPr wrap="square" lIns="0" tIns="0" rIns="0" bIns="0" rtlCol="0" anchor="t">
            <a:spAutoFit/>
          </a:bodyPr>
          <a:lstStyle/>
          <a:p>
            <a:pPr algn="l">
              <a:lnSpc>
                <a:spcPts val="11466"/>
              </a:lnSpc>
            </a:pPr>
            <a:r>
              <a:rPr lang="en-US" sz="8800" b="1">
                <a:solidFill>
                  <a:srgbClr val="FFFFFF"/>
                </a:solidFill>
                <a:latin typeface="Tahoma" panose="020B0604030504040204" pitchFamily="34" charset="0"/>
                <a:ea typeface="Tahoma" panose="020B0604030504040204" pitchFamily="34" charset="0"/>
                <a:cs typeface="Tahoma" panose="020B0604030504040204" pitchFamily="34" charset="0"/>
                <a:sym typeface="Almarai Bold"/>
              </a:rPr>
              <a:t>Quản lý nhân khẩu và dịch vụ cho thuê căn hộ</a:t>
            </a:r>
          </a:p>
        </p:txBody>
      </p:sp>
      <p:grpSp>
        <p:nvGrpSpPr>
          <p:cNvPr id="3" name="Group 3"/>
          <p:cNvGrpSpPr/>
          <p:nvPr/>
        </p:nvGrpSpPr>
        <p:grpSpPr>
          <a:xfrm>
            <a:off x="15313200" y="5751053"/>
            <a:ext cx="5246522" cy="7495031"/>
            <a:chOff x="0" y="0"/>
            <a:chExt cx="4445000" cy="6350000"/>
          </a:xfrm>
        </p:grpSpPr>
        <p:sp>
          <p:nvSpPr>
            <p:cNvPr id="4" name="Freeform 4"/>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57142" r="-57142"/>
              </a:stretch>
            </a:blipFill>
          </p:spPr>
        </p:sp>
      </p:grpSp>
      <p:grpSp>
        <p:nvGrpSpPr>
          <p:cNvPr id="5" name="Group 5"/>
          <p:cNvGrpSpPr/>
          <p:nvPr/>
        </p:nvGrpSpPr>
        <p:grpSpPr>
          <a:xfrm rot="-10800000">
            <a:off x="15310700" y="5751053"/>
            <a:ext cx="5246522" cy="7495031"/>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pic>
        <p:nvPicPr>
          <p:cNvPr id="26" name="Picture 25">
            <a:extLst>
              <a:ext uri="{FF2B5EF4-FFF2-40B4-BE49-F238E27FC236}">
                <a16:creationId xmlns:a16="http://schemas.microsoft.com/office/drawing/2014/main" id="{D4B63431-36BB-7E9E-7234-DB3BF28703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00" y="-95750"/>
            <a:ext cx="2143125" cy="2143125"/>
          </a:xfrm>
          <a:prstGeom prst="rect">
            <a:avLst/>
          </a:prstGeom>
        </p:spPr>
      </p:pic>
      <p:sp>
        <p:nvSpPr>
          <p:cNvPr id="27" name="TextBox 18">
            <a:extLst>
              <a:ext uri="{FF2B5EF4-FFF2-40B4-BE49-F238E27FC236}">
                <a16:creationId xmlns:a16="http://schemas.microsoft.com/office/drawing/2014/main" id="{3266672F-8B37-0D47-FFC2-C2C00CFD4A36}"/>
              </a:ext>
            </a:extLst>
          </p:cNvPr>
          <p:cNvSpPr txBox="1"/>
          <p:nvPr/>
        </p:nvSpPr>
        <p:spPr>
          <a:xfrm>
            <a:off x="2634162" y="637258"/>
            <a:ext cx="12831806" cy="677108"/>
          </a:xfrm>
          <a:prstGeom prst="rect">
            <a:avLst/>
          </a:prstGeom>
        </p:spPr>
        <p:txBody>
          <a:bodyPr wrap="square" lIns="0" tIns="0" rIns="0" bIns="0" rtlCol="0" anchor="t">
            <a:spAutoFit/>
          </a:bodyPr>
          <a:lstStyle/>
          <a:p>
            <a:pPr marL="0" algn="ctr" rtl="0" eaLnBrk="1" latinLnBrk="0" hangingPunct="1"/>
            <a:r>
              <a:rPr lang="vi-VN" sz="4400" kern="1200">
                <a:solidFill>
                  <a:srgbClr val="FFFFFF"/>
                </a:solidFill>
                <a:effectLst/>
                <a:latin typeface="Arial" panose="020B0604020202020204" pitchFamily="34" charset="0"/>
                <a:ea typeface="+mn-ea"/>
                <a:cs typeface="+mn-cs"/>
              </a:rPr>
              <a:t>T</a:t>
            </a:r>
            <a:r>
              <a:rPr lang="en-US" sz="4400" kern="1200">
                <a:solidFill>
                  <a:srgbClr val="FFFFFF"/>
                </a:solidFill>
                <a:effectLst/>
                <a:latin typeface="Calibri" panose="020F0502020204030204" pitchFamily="34" charset="0"/>
                <a:ea typeface="+mn-ea"/>
                <a:cs typeface="+mn-cs"/>
              </a:rPr>
              <a:t>rường Đại học Công Thương Thành phố Hồ Chí Minh</a:t>
            </a:r>
            <a:endParaRPr lang="en-US" sz="6600">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7C38B29D-758E-8555-DD7C-B9ABBAE214FB}"/>
            </a:ext>
          </a:extLst>
        </p:cNvPr>
        <p:cNvGrpSpPr/>
        <p:nvPr/>
      </p:nvGrpSpPr>
      <p:grpSpPr>
        <a:xfrm>
          <a:off x="0" y="0"/>
          <a:ext cx="0" cy="0"/>
          <a:chOff x="0" y="0"/>
          <a:chExt cx="0" cy="0"/>
        </a:xfrm>
      </p:grpSpPr>
      <p:grpSp>
        <p:nvGrpSpPr>
          <p:cNvPr id="6" name="Group 2">
            <a:extLst>
              <a:ext uri="{FF2B5EF4-FFF2-40B4-BE49-F238E27FC236}">
                <a16:creationId xmlns:a16="http://schemas.microsoft.com/office/drawing/2014/main" id="{338DCF5A-4D23-E279-EBE8-78E4E9F417AB}"/>
              </a:ext>
            </a:extLst>
          </p:cNvPr>
          <p:cNvGrpSpPr/>
          <p:nvPr/>
        </p:nvGrpSpPr>
        <p:grpSpPr>
          <a:xfrm>
            <a:off x="17259300" y="2066886"/>
            <a:ext cx="5754080" cy="8220114"/>
            <a:chOff x="0" y="0"/>
            <a:chExt cx="4445000" cy="6350000"/>
          </a:xfrm>
        </p:grpSpPr>
        <p:sp>
          <p:nvSpPr>
            <p:cNvPr id="40" name="Freeform 3">
              <a:extLst>
                <a:ext uri="{FF2B5EF4-FFF2-40B4-BE49-F238E27FC236}">
                  <a16:creationId xmlns:a16="http://schemas.microsoft.com/office/drawing/2014/main" id="{17514B6B-0033-DF07-78B1-85AFC4CC118D}"/>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1" name="Group 4">
            <a:extLst>
              <a:ext uri="{FF2B5EF4-FFF2-40B4-BE49-F238E27FC236}">
                <a16:creationId xmlns:a16="http://schemas.microsoft.com/office/drawing/2014/main" id="{2492C847-CE75-6A8D-85D7-E4E60D29AB4C}"/>
              </a:ext>
            </a:extLst>
          </p:cNvPr>
          <p:cNvGrpSpPr/>
          <p:nvPr/>
        </p:nvGrpSpPr>
        <p:grpSpPr>
          <a:xfrm>
            <a:off x="-5173055" y="-2043171"/>
            <a:ext cx="5754080" cy="8220114"/>
            <a:chOff x="0" y="0"/>
            <a:chExt cx="4445000" cy="6350000"/>
          </a:xfrm>
        </p:grpSpPr>
        <p:sp>
          <p:nvSpPr>
            <p:cNvPr id="42" name="Freeform 5">
              <a:extLst>
                <a:ext uri="{FF2B5EF4-FFF2-40B4-BE49-F238E27FC236}">
                  <a16:creationId xmlns:a16="http://schemas.microsoft.com/office/drawing/2014/main" id="{E77B8429-FC64-EDF0-779D-2F0466BB2F08}"/>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45" name="TextBox 8">
            <a:extLst>
              <a:ext uri="{FF2B5EF4-FFF2-40B4-BE49-F238E27FC236}">
                <a16:creationId xmlns:a16="http://schemas.microsoft.com/office/drawing/2014/main" id="{7656E380-0C96-68FD-04C5-B61C609DE05D}"/>
              </a:ext>
            </a:extLst>
          </p:cNvPr>
          <p:cNvSpPr txBox="1"/>
          <p:nvPr/>
        </p:nvSpPr>
        <p:spPr>
          <a:xfrm>
            <a:off x="2672587" y="4645416"/>
            <a:ext cx="9695050" cy="1538883"/>
          </a:xfrm>
          <a:prstGeom prst="rect">
            <a:avLst/>
          </a:prstGeom>
        </p:spPr>
        <p:txBody>
          <a:bodyPr wrap="square" lIns="0" tIns="0" rIns="0" bIns="0" rtlCol="0" anchor="t">
            <a:spAutoFit/>
          </a:bodyPr>
          <a:lstStyle/>
          <a:p>
            <a:pPr marL="0" lvl="0" indent="0" algn="l">
              <a:lnSpc>
                <a:spcPts val="6034"/>
              </a:lnSpc>
              <a:spcBef>
                <a:spcPct val="0"/>
              </a:spcBef>
            </a:pPr>
            <a:r>
              <a:rPr lang="en-US" sz="5028" b="1">
                <a:solidFill>
                  <a:srgbClr val="FFFFFF"/>
                </a:solidFill>
                <a:latin typeface="Tahoma" panose="020B0604030504040204" pitchFamily="34" charset="0"/>
                <a:ea typeface="Tahoma" panose="020B0604030504040204" pitchFamily="34" charset="0"/>
                <a:cs typeface="Tahoma" panose="020B0604030504040204" pitchFamily="34" charset="0"/>
                <a:sym typeface="Almarai Bold"/>
              </a:rPr>
              <a:t>PHƯƠNG PHÁP </a:t>
            </a:r>
          </a:p>
          <a:p>
            <a:pPr marL="0" lvl="0" indent="0" algn="l">
              <a:lnSpc>
                <a:spcPts val="6034"/>
              </a:lnSpc>
              <a:spcBef>
                <a:spcPct val="0"/>
              </a:spcBef>
            </a:pPr>
            <a:r>
              <a:rPr lang="en-US" sz="5028" b="1">
                <a:solidFill>
                  <a:srgbClr val="FFFFFF"/>
                </a:solidFill>
                <a:latin typeface="Tahoma" panose="020B0604030504040204" pitchFamily="34" charset="0"/>
                <a:ea typeface="Tahoma" panose="020B0604030504040204" pitchFamily="34" charset="0"/>
                <a:cs typeface="Tahoma" panose="020B0604030504040204" pitchFamily="34" charset="0"/>
                <a:sym typeface="Almarai Bold"/>
              </a:rPr>
              <a:t>NGHIÊN CỨU</a:t>
            </a:r>
          </a:p>
        </p:txBody>
      </p:sp>
      <p:grpSp>
        <p:nvGrpSpPr>
          <p:cNvPr id="55" name="Group 54">
            <a:extLst>
              <a:ext uri="{FF2B5EF4-FFF2-40B4-BE49-F238E27FC236}">
                <a16:creationId xmlns:a16="http://schemas.microsoft.com/office/drawing/2014/main" id="{23D2E161-EBDA-42B5-EF99-D94C47F003E7}"/>
              </a:ext>
            </a:extLst>
          </p:cNvPr>
          <p:cNvGrpSpPr/>
          <p:nvPr/>
        </p:nvGrpSpPr>
        <p:grpSpPr>
          <a:xfrm>
            <a:off x="10517515" y="1734879"/>
            <a:ext cx="6545112" cy="6817242"/>
            <a:chOff x="10517515" y="1734879"/>
            <a:chExt cx="6545112" cy="6817242"/>
          </a:xfrm>
        </p:grpSpPr>
        <p:grpSp>
          <p:nvGrpSpPr>
            <p:cNvPr id="43" name="Group 6">
              <a:extLst>
                <a:ext uri="{FF2B5EF4-FFF2-40B4-BE49-F238E27FC236}">
                  <a16:creationId xmlns:a16="http://schemas.microsoft.com/office/drawing/2014/main" id="{50A65246-9096-46BA-8BEB-FE2D74A21B78}"/>
                </a:ext>
              </a:extLst>
            </p:cNvPr>
            <p:cNvGrpSpPr/>
            <p:nvPr/>
          </p:nvGrpSpPr>
          <p:grpSpPr>
            <a:xfrm>
              <a:off x="10517515" y="1734879"/>
              <a:ext cx="6134277" cy="6134277"/>
              <a:chOff x="0" y="0"/>
              <a:chExt cx="812800" cy="812800"/>
            </a:xfrm>
          </p:grpSpPr>
          <p:sp>
            <p:nvSpPr>
              <p:cNvPr id="44" name="Freeform 7">
                <a:extLst>
                  <a:ext uri="{FF2B5EF4-FFF2-40B4-BE49-F238E27FC236}">
                    <a16:creationId xmlns:a16="http://schemas.microsoft.com/office/drawing/2014/main" id="{95B82DED-51B2-3092-2356-75E0B98C820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grpSp>
          <p:nvGrpSpPr>
            <p:cNvPr id="46" name="Group 9">
              <a:extLst>
                <a:ext uri="{FF2B5EF4-FFF2-40B4-BE49-F238E27FC236}">
                  <a16:creationId xmlns:a16="http://schemas.microsoft.com/office/drawing/2014/main" id="{E01734ED-6BE8-FD88-6669-6337C39F1105}"/>
                </a:ext>
              </a:extLst>
            </p:cNvPr>
            <p:cNvGrpSpPr/>
            <p:nvPr/>
          </p:nvGrpSpPr>
          <p:grpSpPr>
            <a:xfrm>
              <a:off x="10928350" y="2417844"/>
              <a:ext cx="6134277" cy="6134277"/>
              <a:chOff x="0" y="0"/>
              <a:chExt cx="812800" cy="812800"/>
            </a:xfrm>
          </p:grpSpPr>
          <p:sp>
            <p:nvSpPr>
              <p:cNvPr id="47" name="Freeform 10">
                <a:extLst>
                  <a:ext uri="{FF2B5EF4-FFF2-40B4-BE49-F238E27FC236}">
                    <a16:creationId xmlns:a16="http://schemas.microsoft.com/office/drawing/2014/main" id="{E67A626A-8EE2-6BEB-78BC-520393D806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grpSp>
        <p:nvGrpSpPr>
          <p:cNvPr id="52" name="Group 15">
            <a:extLst>
              <a:ext uri="{FF2B5EF4-FFF2-40B4-BE49-F238E27FC236}">
                <a16:creationId xmlns:a16="http://schemas.microsoft.com/office/drawing/2014/main" id="{294FDA2A-F8B9-A41F-E984-F78E288106A1}"/>
              </a:ext>
            </a:extLst>
          </p:cNvPr>
          <p:cNvGrpSpPr/>
          <p:nvPr/>
        </p:nvGrpSpPr>
        <p:grpSpPr>
          <a:xfrm rot="5400000">
            <a:off x="1206323" y="4802445"/>
            <a:ext cx="1224824" cy="1224824"/>
            <a:chOff x="0" y="0"/>
            <a:chExt cx="812800" cy="812800"/>
          </a:xfrm>
        </p:grpSpPr>
        <p:sp>
          <p:nvSpPr>
            <p:cNvPr id="53" name="Freeform 16">
              <a:extLst>
                <a:ext uri="{FF2B5EF4-FFF2-40B4-BE49-F238E27FC236}">
                  <a16:creationId xmlns:a16="http://schemas.microsoft.com/office/drawing/2014/main" id="{D1FEC8A9-E979-E37A-3248-4C4407BD8F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54" name="TextBox 17">
            <a:extLst>
              <a:ext uri="{FF2B5EF4-FFF2-40B4-BE49-F238E27FC236}">
                <a16:creationId xmlns:a16="http://schemas.microsoft.com/office/drawing/2014/main" id="{8EE826BA-A7CA-7BFD-F067-D18001A81E63}"/>
              </a:ext>
            </a:extLst>
          </p:cNvPr>
          <p:cNvSpPr txBox="1"/>
          <p:nvPr/>
        </p:nvSpPr>
        <p:spPr>
          <a:xfrm>
            <a:off x="1090612" y="4978840"/>
            <a:ext cx="1456246" cy="872034"/>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04</a:t>
            </a:r>
          </a:p>
        </p:txBody>
      </p:sp>
      <p:sp>
        <p:nvSpPr>
          <p:cNvPr id="2" name="Oval 1">
            <a:extLst>
              <a:ext uri="{FF2B5EF4-FFF2-40B4-BE49-F238E27FC236}">
                <a16:creationId xmlns:a16="http://schemas.microsoft.com/office/drawing/2014/main" id="{E50C1C4F-5CE4-1906-589C-D1E779804200}"/>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7</a:t>
            </a:r>
          </a:p>
        </p:txBody>
      </p:sp>
    </p:spTree>
    <p:extLst>
      <p:ext uri="{BB962C8B-B14F-4D97-AF65-F5344CB8AC3E}">
        <p14:creationId xmlns:p14="http://schemas.microsoft.com/office/powerpoint/2010/main" val="4173878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1E826909-A77D-096C-D80B-FE51D382FE28}"/>
            </a:ext>
          </a:extLst>
        </p:cNvPr>
        <p:cNvGrpSpPr/>
        <p:nvPr/>
      </p:nvGrpSpPr>
      <p:grpSpPr>
        <a:xfrm>
          <a:off x="0" y="0"/>
          <a:ext cx="0" cy="0"/>
          <a:chOff x="0" y="0"/>
          <a:chExt cx="0" cy="0"/>
        </a:xfrm>
      </p:grpSpPr>
      <p:grpSp>
        <p:nvGrpSpPr>
          <p:cNvPr id="51" name="Group 14">
            <a:extLst>
              <a:ext uri="{FF2B5EF4-FFF2-40B4-BE49-F238E27FC236}">
                <a16:creationId xmlns:a16="http://schemas.microsoft.com/office/drawing/2014/main" id="{0075D00D-1B52-DE13-73FA-78BD8A781F01}"/>
              </a:ext>
            </a:extLst>
          </p:cNvPr>
          <p:cNvGrpSpPr/>
          <p:nvPr/>
        </p:nvGrpSpPr>
        <p:grpSpPr>
          <a:xfrm>
            <a:off x="16186894" y="-2213501"/>
            <a:ext cx="4202211" cy="6003158"/>
            <a:chOff x="0" y="0"/>
            <a:chExt cx="4445000" cy="6350000"/>
          </a:xfrm>
        </p:grpSpPr>
        <p:sp>
          <p:nvSpPr>
            <p:cNvPr id="52" name="Freeform 15">
              <a:extLst>
                <a:ext uri="{FF2B5EF4-FFF2-40B4-BE49-F238E27FC236}">
                  <a16:creationId xmlns:a16="http://schemas.microsoft.com/office/drawing/2014/main" id="{4AE72410-C145-C881-0DE0-AA7BC3C3BD5A}"/>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53" name="Group 16">
            <a:extLst>
              <a:ext uri="{FF2B5EF4-FFF2-40B4-BE49-F238E27FC236}">
                <a16:creationId xmlns:a16="http://schemas.microsoft.com/office/drawing/2014/main" id="{BB0B8618-6FB3-B3A0-47C6-7BEA61CC1762}"/>
              </a:ext>
            </a:extLst>
          </p:cNvPr>
          <p:cNvGrpSpPr/>
          <p:nvPr/>
        </p:nvGrpSpPr>
        <p:grpSpPr>
          <a:xfrm rot="5400000">
            <a:off x="16605949" y="8402070"/>
            <a:ext cx="841991" cy="841991"/>
            <a:chOff x="0" y="0"/>
            <a:chExt cx="812800" cy="812800"/>
          </a:xfrm>
        </p:grpSpPr>
        <p:sp>
          <p:nvSpPr>
            <p:cNvPr id="54" name="Freeform 17">
              <a:extLst>
                <a:ext uri="{FF2B5EF4-FFF2-40B4-BE49-F238E27FC236}">
                  <a16:creationId xmlns:a16="http://schemas.microsoft.com/office/drawing/2014/main" id="{FB3D3006-3C88-33A7-CBFE-795E2B50059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55" name="Group 18">
            <a:extLst>
              <a:ext uri="{FF2B5EF4-FFF2-40B4-BE49-F238E27FC236}">
                <a16:creationId xmlns:a16="http://schemas.microsoft.com/office/drawing/2014/main" id="{D5961603-5FE7-3A4B-8F43-F4CACAAEDAC4}"/>
              </a:ext>
            </a:extLst>
          </p:cNvPr>
          <p:cNvGrpSpPr/>
          <p:nvPr/>
        </p:nvGrpSpPr>
        <p:grpSpPr>
          <a:xfrm>
            <a:off x="-5173055" y="-2043171"/>
            <a:ext cx="5754080" cy="8220114"/>
            <a:chOff x="0" y="0"/>
            <a:chExt cx="4445000" cy="6350000"/>
          </a:xfrm>
        </p:grpSpPr>
        <p:sp>
          <p:nvSpPr>
            <p:cNvPr id="56" name="Freeform 19">
              <a:extLst>
                <a:ext uri="{FF2B5EF4-FFF2-40B4-BE49-F238E27FC236}">
                  <a16:creationId xmlns:a16="http://schemas.microsoft.com/office/drawing/2014/main" id="{7317CA8E-0A42-04DA-15F3-D01A8618DD1F}"/>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57" name="TextBox 20">
            <a:extLst>
              <a:ext uri="{FF2B5EF4-FFF2-40B4-BE49-F238E27FC236}">
                <a16:creationId xmlns:a16="http://schemas.microsoft.com/office/drawing/2014/main" id="{3EB7F0DE-8CAD-A6D6-C4CD-8A00FCB2CAC2}"/>
              </a:ext>
            </a:extLst>
          </p:cNvPr>
          <p:cNvSpPr txBox="1"/>
          <p:nvPr/>
        </p:nvSpPr>
        <p:spPr>
          <a:xfrm>
            <a:off x="2619707" y="1517871"/>
            <a:ext cx="11025332" cy="769441"/>
          </a:xfrm>
          <a:prstGeom prst="rect">
            <a:avLst/>
          </a:prstGeom>
        </p:spPr>
        <p:txBody>
          <a:bodyPr wrap="square" lIns="0" tIns="0" rIns="0" bIns="0" rtlCol="0" anchor="t">
            <a:spAutoFit/>
          </a:bodyPr>
          <a:lstStyle/>
          <a:p>
            <a:pPr marL="0" lvl="0" indent="0" algn="l">
              <a:lnSpc>
                <a:spcPts val="6034"/>
              </a:lnSpc>
              <a:spcBef>
                <a:spcPct val="0"/>
              </a:spcBef>
            </a:pPr>
            <a:r>
              <a:rPr lang="en-US" sz="5400" b="1">
                <a:solidFill>
                  <a:srgbClr val="FFFFFF"/>
                </a:solidFill>
                <a:latin typeface="Tahoma" panose="020B0604030504040204" pitchFamily="34" charset="0"/>
                <a:ea typeface="Tahoma" panose="020B0604030504040204" pitchFamily="34" charset="0"/>
                <a:cs typeface="Tahoma" panose="020B0604030504040204" pitchFamily="34" charset="0"/>
                <a:sym typeface="Almarai Bold"/>
              </a:rPr>
              <a:t>PHƯƠNG PHÁP NGHIÊN CỨU</a:t>
            </a:r>
          </a:p>
        </p:txBody>
      </p:sp>
      <p:grpSp>
        <p:nvGrpSpPr>
          <p:cNvPr id="66" name="Group 29">
            <a:extLst>
              <a:ext uri="{FF2B5EF4-FFF2-40B4-BE49-F238E27FC236}">
                <a16:creationId xmlns:a16="http://schemas.microsoft.com/office/drawing/2014/main" id="{5CF2F398-3B1F-84F9-93BC-B038AAB95F25}"/>
              </a:ext>
            </a:extLst>
          </p:cNvPr>
          <p:cNvGrpSpPr/>
          <p:nvPr/>
        </p:nvGrpSpPr>
        <p:grpSpPr>
          <a:xfrm>
            <a:off x="15096287" y="907393"/>
            <a:ext cx="4904260" cy="7006086"/>
            <a:chOff x="0" y="0"/>
            <a:chExt cx="4445000" cy="6350000"/>
          </a:xfrm>
        </p:grpSpPr>
        <p:sp>
          <p:nvSpPr>
            <p:cNvPr id="67" name="Freeform 30">
              <a:extLst>
                <a:ext uri="{FF2B5EF4-FFF2-40B4-BE49-F238E27FC236}">
                  <a16:creationId xmlns:a16="http://schemas.microsoft.com/office/drawing/2014/main" id="{22B0C9AD-A00F-CD41-7A60-282075BC3277}"/>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57142" r="-57142"/>
              </a:stretch>
            </a:blipFill>
          </p:spPr>
        </p:sp>
      </p:grpSp>
      <p:grpSp>
        <p:nvGrpSpPr>
          <p:cNvPr id="68" name="Group 31">
            <a:extLst>
              <a:ext uri="{FF2B5EF4-FFF2-40B4-BE49-F238E27FC236}">
                <a16:creationId xmlns:a16="http://schemas.microsoft.com/office/drawing/2014/main" id="{4088A682-5E61-34C5-534C-726B764798DF}"/>
              </a:ext>
            </a:extLst>
          </p:cNvPr>
          <p:cNvGrpSpPr/>
          <p:nvPr/>
        </p:nvGrpSpPr>
        <p:grpSpPr>
          <a:xfrm rot="-10800000">
            <a:off x="15068985" y="981847"/>
            <a:ext cx="5246522" cy="7495031"/>
            <a:chOff x="0" y="0"/>
            <a:chExt cx="4445000" cy="6350000"/>
          </a:xfrm>
        </p:grpSpPr>
        <p:sp>
          <p:nvSpPr>
            <p:cNvPr id="69" name="Freeform 32">
              <a:extLst>
                <a:ext uri="{FF2B5EF4-FFF2-40B4-BE49-F238E27FC236}">
                  <a16:creationId xmlns:a16="http://schemas.microsoft.com/office/drawing/2014/main" id="{9B3D0F14-1B4D-9E77-05E7-4E98ADF2463A}"/>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70" name="Group 33">
            <a:extLst>
              <a:ext uri="{FF2B5EF4-FFF2-40B4-BE49-F238E27FC236}">
                <a16:creationId xmlns:a16="http://schemas.microsoft.com/office/drawing/2014/main" id="{EF3E4EF8-2E90-ADE5-4A6A-289DDEB0D9AD}"/>
              </a:ext>
            </a:extLst>
          </p:cNvPr>
          <p:cNvGrpSpPr/>
          <p:nvPr/>
        </p:nvGrpSpPr>
        <p:grpSpPr>
          <a:xfrm rot="5400000">
            <a:off x="1144411" y="1184089"/>
            <a:ext cx="1224824" cy="1224824"/>
            <a:chOff x="0" y="0"/>
            <a:chExt cx="812800" cy="812800"/>
          </a:xfrm>
        </p:grpSpPr>
        <p:sp>
          <p:nvSpPr>
            <p:cNvPr id="71" name="Freeform 34">
              <a:extLst>
                <a:ext uri="{FF2B5EF4-FFF2-40B4-BE49-F238E27FC236}">
                  <a16:creationId xmlns:a16="http://schemas.microsoft.com/office/drawing/2014/main" id="{A845368E-48BC-2B54-0F3E-3FA0AFB9BEB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72" name="TextBox 35">
            <a:extLst>
              <a:ext uri="{FF2B5EF4-FFF2-40B4-BE49-F238E27FC236}">
                <a16:creationId xmlns:a16="http://schemas.microsoft.com/office/drawing/2014/main" id="{D2756EB2-9E27-67EF-01C0-76E4624F15B3}"/>
              </a:ext>
            </a:extLst>
          </p:cNvPr>
          <p:cNvSpPr txBox="1"/>
          <p:nvPr/>
        </p:nvSpPr>
        <p:spPr>
          <a:xfrm>
            <a:off x="1028700" y="1480657"/>
            <a:ext cx="1456246" cy="84387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02</a:t>
            </a:r>
          </a:p>
        </p:txBody>
      </p:sp>
      <p:grpSp>
        <p:nvGrpSpPr>
          <p:cNvPr id="73" name="Group 72">
            <a:extLst>
              <a:ext uri="{FF2B5EF4-FFF2-40B4-BE49-F238E27FC236}">
                <a16:creationId xmlns:a16="http://schemas.microsoft.com/office/drawing/2014/main" id="{A49D0294-5F02-21DE-4077-546C6B4DFC95}"/>
              </a:ext>
            </a:extLst>
          </p:cNvPr>
          <p:cNvGrpSpPr/>
          <p:nvPr/>
        </p:nvGrpSpPr>
        <p:grpSpPr>
          <a:xfrm>
            <a:off x="1376223" y="3029354"/>
            <a:ext cx="911914" cy="911914"/>
            <a:chOff x="1376223" y="3029354"/>
            <a:chExt cx="911914" cy="911914"/>
          </a:xfrm>
        </p:grpSpPr>
        <p:grpSp>
          <p:nvGrpSpPr>
            <p:cNvPr id="74" name="Group 2">
              <a:extLst>
                <a:ext uri="{FF2B5EF4-FFF2-40B4-BE49-F238E27FC236}">
                  <a16:creationId xmlns:a16="http://schemas.microsoft.com/office/drawing/2014/main" id="{19C40B8A-601A-99E0-1B78-F7E91D695799}"/>
                </a:ext>
              </a:extLst>
            </p:cNvPr>
            <p:cNvGrpSpPr/>
            <p:nvPr/>
          </p:nvGrpSpPr>
          <p:grpSpPr>
            <a:xfrm>
              <a:off x="1376223" y="3029354"/>
              <a:ext cx="911914" cy="911914"/>
              <a:chOff x="0" y="0"/>
              <a:chExt cx="812800" cy="812800"/>
            </a:xfrm>
          </p:grpSpPr>
          <p:sp>
            <p:nvSpPr>
              <p:cNvPr id="76" name="Freeform 3">
                <a:extLst>
                  <a:ext uri="{FF2B5EF4-FFF2-40B4-BE49-F238E27FC236}">
                    <a16:creationId xmlns:a16="http://schemas.microsoft.com/office/drawing/2014/main" id="{AE8D4F7E-F4FB-CF25-7399-3B32656A742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77" name="TextBox 4">
                <a:extLst>
                  <a:ext uri="{FF2B5EF4-FFF2-40B4-BE49-F238E27FC236}">
                    <a16:creationId xmlns:a16="http://schemas.microsoft.com/office/drawing/2014/main" id="{321D50CE-0577-0996-D2C8-D8AC06AA65CD}"/>
                  </a:ext>
                </a:extLst>
              </p:cNvPr>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75" name="TextBox 21">
              <a:extLst>
                <a:ext uri="{FF2B5EF4-FFF2-40B4-BE49-F238E27FC236}">
                  <a16:creationId xmlns:a16="http://schemas.microsoft.com/office/drawing/2014/main" id="{DCFDE8D7-7C47-636F-39C1-FE47072D1EE5}"/>
                </a:ext>
              </a:extLst>
            </p:cNvPr>
            <p:cNvSpPr txBox="1"/>
            <p:nvPr/>
          </p:nvSpPr>
          <p:spPr>
            <a:xfrm>
              <a:off x="1376223" y="3104765"/>
              <a:ext cx="880028" cy="684892"/>
            </a:xfrm>
            <a:prstGeom prst="rect">
              <a:avLst/>
            </a:prstGeom>
          </p:spPr>
          <p:txBody>
            <a:bodyPr lIns="0" tIns="0" rIns="0" bIns="0" rtlCol="0" anchor="t">
              <a:spAutoFit/>
            </a:bodyPr>
            <a:lstStyle/>
            <a:p>
              <a:pPr marL="0" lvl="0" indent="0" algn="ctr">
                <a:lnSpc>
                  <a:spcPts val="5526"/>
                </a:lnSpc>
                <a:spcBef>
                  <a:spcPct val="0"/>
                </a:spcBef>
              </a:pPr>
              <a:r>
                <a:rPr lang="en-US" sz="4004" b="1">
                  <a:solidFill>
                    <a:srgbClr val="051D40"/>
                  </a:solidFill>
                  <a:latin typeface="Almarai Bold"/>
                  <a:ea typeface="Almarai Bold"/>
                  <a:cs typeface="Almarai Bold"/>
                  <a:sym typeface="Almarai Bold"/>
                </a:rPr>
                <a:t>01</a:t>
              </a:r>
            </a:p>
          </p:txBody>
        </p:sp>
      </p:grpSp>
      <p:grpSp>
        <p:nvGrpSpPr>
          <p:cNvPr id="78" name="Group 77">
            <a:extLst>
              <a:ext uri="{FF2B5EF4-FFF2-40B4-BE49-F238E27FC236}">
                <a16:creationId xmlns:a16="http://schemas.microsoft.com/office/drawing/2014/main" id="{67B06C13-63AF-CA60-C69A-2B090BF5C084}"/>
              </a:ext>
            </a:extLst>
          </p:cNvPr>
          <p:cNvGrpSpPr/>
          <p:nvPr/>
        </p:nvGrpSpPr>
        <p:grpSpPr>
          <a:xfrm>
            <a:off x="1376223" y="4410436"/>
            <a:ext cx="911914" cy="911914"/>
            <a:chOff x="1376223" y="4513588"/>
            <a:chExt cx="911914" cy="911914"/>
          </a:xfrm>
        </p:grpSpPr>
        <p:grpSp>
          <p:nvGrpSpPr>
            <p:cNvPr id="79" name="Group 5">
              <a:extLst>
                <a:ext uri="{FF2B5EF4-FFF2-40B4-BE49-F238E27FC236}">
                  <a16:creationId xmlns:a16="http://schemas.microsoft.com/office/drawing/2014/main" id="{2EE9E632-17CB-BBD7-191C-78588145046A}"/>
                </a:ext>
              </a:extLst>
            </p:cNvPr>
            <p:cNvGrpSpPr/>
            <p:nvPr/>
          </p:nvGrpSpPr>
          <p:grpSpPr>
            <a:xfrm>
              <a:off x="1376223" y="4513588"/>
              <a:ext cx="911914" cy="911914"/>
              <a:chOff x="0" y="0"/>
              <a:chExt cx="812800" cy="812800"/>
            </a:xfrm>
          </p:grpSpPr>
          <p:sp>
            <p:nvSpPr>
              <p:cNvPr id="81" name="Freeform 6">
                <a:extLst>
                  <a:ext uri="{FF2B5EF4-FFF2-40B4-BE49-F238E27FC236}">
                    <a16:creationId xmlns:a16="http://schemas.microsoft.com/office/drawing/2014/main" id="{582FCD6B-5976-F138-7070-FB2A0B973B7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82" name="TextBox 7">
                <a:extLst>
                  <a:ext uri="{FF2B5EF4-FFF2-40B4-BE49-F238E27FC236}">
                    <a16:creationId xmlns:a16="http://schemas.microsoft.com/office/drawing/2014/main" id="{AB8513DC-FA57-BD73-EE94-CE5759B66FDC}"/>
                  </a:ext>
                </a:extLst>
              </p:cNvPr>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80" name="TextBox 22">
              <a:extLst>
                <a:ext uri="{FF2B5EF4-FFF2-40B4-BE49-F238E27FC236}">
                  <a16:creationId xmlns:a16="http://schemas.microsoft.com/office/drawing/2014/main" id="{BE40D4EB-33EC-9266-7ABF-A679CFE517F6}"/>
                </a:ext>
              </a:extLst>
            </p:cNvPr>
            <p:cNvSpPr txBox="1"/>
            <p:nvPr/>
          </p:nvSpPr>
          <p:spPr>
            <a:xfrm>
              <a:off x="1376223" y="4588999"/>
              <a:ext cx="880028" cy="684892"/>
            </a:xfrm>
            <a:prstGeom prst="rect">
              <a:avLst/>
            </a:prstGeom>
          </p:spPr>
          <p:txBody>
            <a:bodyPr lIns="0" tIns="0" rIns="0" bIns="0" rtlCol="0" anchor="t">
              <a:spAutoFit/>
            </a:bodyPr>
            <a:lstStyle/>
            <a:p>
              <a:pPr marL="0" lvl="0" indent="0" algn="ctr">
                <a:lnSpc>
                  <a:spcPts val="5526"/>
                </a:lnSpc>
                <a:spcBef>
                  <a:spcPct val="0"/>
                </a:spcBef>
              </a:pPr>
              <a:r>
                <a:rPr lang="en-US" sz="4004" b="1">
                  <a:solidFill>
                    <a:srgbClr val="051D40"/>
                  </a:solidFill>
                  <a:latin typeface="Almarai Bold"/>
                  <a:ea typeface="Almarai Bold"/>
                  <a:cs typeface="Almarai Bold"/>
                  <a:sym typeface="Almarai Bold"/>
                </a:rPr>
                <a:t>02</a:t>
              </a:r>
            </a:p>
          </p:txBody>
        </p:sp>
      </p:grpSp>
      <p:grpSp>
        <p:nvGrpSpPr>
          <p:cNvPr id="83" name="Group 82">
            <a:extLst>
              <a:ext uri="{FF2B5EF4-FFF2-40B4-BE49-F238E27FC236}">
                <a16:creationId xmlns:a16="http://schemas.microsoft.com/office/drawing/2014/main" id="{DC581EE0-2C37-28B0-1801-344E8B46B10E}"/>
              </a:ext>
            </a:extLst>
          </p:cNvPr>
          <p:cNvGrpSpPr/>
          <p:nvPr/>
        </p:nvGrpSpPr>
        <p:grpSpPr>
          <a:xfrm>
            <a:off x="1376223" y="5791518"/>
            <a:ext cx="911914" cy="911914"/>
            <a:chOff x="1376223" y="6077353"/>
            <a:chExt cx="911914" cy="911914"/>
          </a:xfrm>
        </p:grpSpPr>
        <p:grpSp>
          <p:nvGrpSpPr>
            <p:cNvPr id="84" name="Group 8">
              <a:extLst>
                <a:ext uri="{FF2B5EF4-FFF2-40B4-BE49-F238E27FC236}">
                  <a16:creationId xmlns:a16="http://schemas.microsoft.com/office/drawing/2014/main" id="{10F7663E-529A-B582-9B78-F392A5412CD8}"/>
                </a:ext>
              </a:extLst>
            </p:cNvPr>
            <p:cNvGrpSpPr/>
            <p:nvPr/>
          </p:nvGrpSpPr>
          <p:grpSpPr>
            <a:xfrm>
              <a:off x="1376223" y="6077353"/>
              <a:ext cx="911914" cy="911914"/>
              <a:chOff x="0" y="0"/>
              <a:chExt cx="812800" cy="812800"/>
            </a:xfrm>
          </p:grpSpPr>
          <p:sp>
            <p:nvSpPr>
              <p:cNvPr id="86" name="Freeform 9">
                <a:extLst>
                  <a:ext uri="{FF2B5EF4-FFF2-40B4-BE49-F238E27FC236}">
                    <a16:creationId xmlns:a16="http://schemas.microsoft.com/office/drawing/2014/main" id="{9ACCC75B-2C96-CEF8-D4C0-613D933F8DF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87" name="TextBox 10">
                <a:extLst>
                  <a:ext uri="{FF2B5EF4-FFF2-40B4-BE49-F238E27FC236}">
                    <a16:creationId xmlns:a16="http://schemas.microsoft.com/office/drawing/2014/main" id="{46E7C4B8-6288-46DA-C99A-88E7756DEAC2}"/>
                  </a:ext>
                </a:extLst>
              </p:cNvPr>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85" name="TextBox 23">
              <a:extLst>
                <a:ext uri="{FF2B5EF4-FFF2-40B4-BE49-F238E27FC236}">
                  <a16:creationId xmlns:a16="http://schemas.microsoft.com/office/drawing/2014/main" id="{B431C3E6-EA2A-1E1D-C219-D1F330C5606F}"/>
                </a:ext>
              </a:extLst>
            </p:cNvPr>
            <p:cNvSpPr txBox="1"/>
            <p:nvPr/>
          </p:nvSpPr>
          <p:spPr>
            <a:xfrm>
              <a:off x="1376223" y="6152764"/>
              <a:ext cx="880028" cy="684892"/>
            </a:xfrm>
            <a:prstGeom prst="rect">
              <a:avLst/>
            </a:prstGeom>
          </p:spPr>
          <p:txBody>
            <a:bodyPr lIns="0" tIns="0" rIns="0" bIns="0" rtlCol="0" anchor="t">
              <a:spAutoFit/>
            </a:bodyPr>
            <a:lstStyle/>
            <a:p>
              <a:pPr marL="0" lvl="0" indent="0" algn="ctr">
                <a:lnSpc>
                  <a:spcPts val="5526"/>
                </a:lnSpc>
                <a:spcBef>
                  <a:spcPct val="0"/>
                </a:spcBef>
              </a:pPr>
              <a:r>
                <a:rPr lang="en-US" sz="4004" b="1">
                  <a:solidFill>
                    <a:srgbClr val="051D40"/>
                  </a:solidFill>
                  <a:latin typeface="Almarai Bold"/>
                  <a:ea typeface="Almarai Bold"/>
                  <a:cs typeface="Almarai Bold"/>
                  <a:sym typeface="Almarai Bold"/>
                </a:rPr>
                <a:t>03</a:t>
              </a:r>
            </a:p>
          </p:txBody>
        </p:sp>
      </p:grpSp>
      <p:grpSp>
        <p:nvGrpSpPr>
          <p:cNvPr id="88" name="Group 87">
            <a:extLst>
              <a:ext uri="{FF2B5EF4-FFF2-40B4-BE49-F238E27FC236}">
                <a16:creationId xmlns:a16="http://schemas.microsoft.com/office/drawing/2014/main" id="{BE9F8380-3622-D404-9BBB-FE3D95C9CE72}"/>
              </a:ext>
            </a:extLst>
          </p:cNvPr>
          <p:cNvGrpSpPr/>
          <p:nvPr/>
        </p:nvGrpSpPr>
        <p:grpSpPr>
          <a:xfrm>
            <a:off x="1376223" y="7172600"/>
            <a:ext cx="911914" cy="911914"/>
            <a:chOff x="1376223" y="7641767"/>
            <a:chExt cx="911914" cy="911914"/>
          </a:xfrm>
        </p:grpSpPr>
        <p:grpSp>
          <p:nvGrpSpPr>
            <p:cNvPr id="89" name="Group 11">
              <a:extLst>
                <a:ext uri="{FF2B5EF4-FFF2-40B4-BE49-F238E27FC236}">
                  <a16:creationId xmlns:a16="http://schemas.microsoft.com/office/drawing/2014/main" id="{30F3B793-3C8E-9989-D4AD-DFF98164E3B9}"/>
                </a:ext>
              </a:extLst>
            </p:cNvPr>
            <p:cNvGrpSpPr/>
            <p:nvPr/>
          </p:nvGrpSpPr>
          <p:grpSpPr>
            <a:xfrm>
              <a:off x="1376223" y="7641767"/>
              <a:ext cx="911914" cy="911914"/>
              <a:chOff x="0" y="0"/>
              <a:chExt cx="812800" cy="812800"/>
            </a:xfrm>
          </p:grpSpPr>
          <p:sp>
            <p:nvSpPr>
              <p:cNvPr id="91" name="Freeform 12">
                <a:extLst>
                  <a:ext uri="{FF2B5EF4-FFF2-40B4-BE49-F238E27FC236}">
                    <a16:creationId xmlns:a16="http://schemas.microsoft.com/office/drawing/2014/main" id="{5A0695CC-9663-E24F-3144-8E4960D0851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92" name="TextBox 13">
                <a:extLst>
                  <a:ext uri="{FF2B5EF4-FFF2-40B4-BE49-F238E27FC236}">
                    <a16:creationId xmlns:a16="http://schemas.microsoft.com/office/drawing/2014/main" id="{C96D8F09-E9E7-A66C-E7F3-087EDC79558E}"/>
                  </a:ext>
                </a:extLst>
              </p:cNvPr>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90" name="TextBox 24">
              <a:extLst>
                <a:ext uri="{FF2B5EF4-FFF2-40B4-BE49-F238E27FC236}">
                  <a16:creationId xmlns:a16="http://schemas.microsoft.com/office/drawing/2014/main" id="{8FD06178-013F-4155-816F-D44F97635AD7}"/>
                </a:ext>
              </a:extLst>
            </p:cNvPr>
            <p:cNvSpPr txBox="1"/>
            <p:nvPr/>
          </p:nvSpPr>
          <p:spPr>
            <a:xfrm>
              <a:off x="1376223" y="7717179"/>
              <a:ext cx="880028" cy="684892"/>
            </a:xfrm>
            <a:prstGeom prst="rect">
              <a:avLst/>
            </a:prstGeom>
          </p:spPr>
          <p:txBody>
            <a:bodyPr lIns="0" tIns="0" rIns="0" bIns="0" rtlCol="0" anchor="t">
              <a:spAutoFit/>
            </a:bodyPr>
            <a:lstStyle/>
            <a:p>
              <a:pPr marL="0" lvl="0" indent="0" algn="ctr">
                <a:lnSpc>
                  <a:spcPts val="5526"/>
                </a:lnSpc>
                <a:spcBef>
                  <a:spcPct val="0"/>
                </a:spcBef>
              </a:pPr>
              <a:r>
                <a:rPr lang="en-US" sz="4004" b="1">
                  <a:solidFill>
                    <a:srgbClr val="051D40"/>
                  </a:solidFill>
                  <a:latin typeface="Almarai Bold"/>
                  <a:ea typeface="Almarai Bold"/>
                  <a:cs typeface="Almarai Bold"/>
                  <a:sym typeface="Almarai Bold"/>
                </a:rPr>
                <a:t>04</a:t>
              </a:r>
            </a:p>
          </p:txBody>
        </p:sp>
      </p:grpSp>
      <p:sp>
        <p:nvSpPr>
          <p:cNvPr id="93" name="TextBox 25">
            <a:extLst>
              <a:ext uri="{FF2B5EF4-FFF2-40B4-BE49-F238E27FC236}">
                <a16:creationId xmlns:a16="http://schemas.microsoft.com/office/drawing/2014/main" id="{D38F7DFF-5A44-D34C-5045-0B64586058A4}"/>
              </a:ext>
            </a:extLst>
          </p:cNvPr>
          <p:cNvSpPr txBox="1"/>
          <p:nvPr/>
        </p:nvSpPr>
        <p:spPr>
          <a:xfrm>
            <a:off x="2579391" y="3029354"/>
            <a:ext cx="10450809" cy="1121461"/>
          </a:xfrm>
          <a:prstGeom prst="rect">
            <a:avLst/>
          </a:prstGeom>
        </p:spPr>
        <p:txBody>
          <a:bodyPr wrap="square" lIns="0" tIns="0" rIns="0" bIns="0" rtlCol="0" anchor="t">
            <a:spAutoFit/>
          </a:bodyPr>
          <a:lstStyle/>
          <a:p>
            <a:pPr marL="0" lvl="0" indent="0" algn="l">
              <a:lnSpc>
                <a:spcPts val="3006"/>
              </a:lnSpc>
              <a:spcBef>
                <a:spcPct val="0"/>
              </a:spcBef>
            </a:pPr>
            <a:r>
              <a:rPr lang="en-US" sz="2178" b="1" u="none" strike="noStrike">
                <a:solidFill>
                  <a:schemeClr val="accent6">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Almarai"/>
              </a:rPr>
              <a:t>Nghiên cứu tài liệu</a:t>
            </a:r>
          </a:p>
          <a:p>
            <a:pPr marL="0" lvl="0" indent="0" algn="l">
              <a:lnSpc>
                <a:spcPts val="3006"/>
              </a:lnSpc>
              <a:spcBef>
                <a:spcPct val="0"/>
              </a:spcBef>
            </a:pPr>
            <a:r>
              <a:rPr lang="en-US" sz="2178" u="none" strike="noStrike">
                <a:solidFill>
                  <a:srgbClr val="FFFFFF"/>
                </a:solidFill>
                <a:latin typeface="Tahoma" panose="020B0604030504040204" pitchFamily="34" charset="0"/>
                <a:ea typeface="Tahoma" panose="020B0604030504040204" pitchFamily="34" charset="0"/>
                <a:cs typeface="Tahoma" panose="020B0604030504040204" pitchFamily="34" charset="0"/>
                <a:sym typeface="Almarai"/>
              </a:rPr>
              <a:t>* Tìm hiểu kỹ về nội dung liên quan đến đề tài, nắm rõ những kiến thức, áp dụng hiệu quả và chính xác vào đồ án</a:t>
            </a:r>
          </a:p>
        </p:txBody>
      </p:sp>
      <p:sp>
        <p:nvSpPr>
          <p:cNvPr id="94" name="TextBox 26">
            <a:extLst>
              <a:ext uri="{FF2B5EF4-FFF2-40B4-BE49-F238E27FC236}">
                <a16:creationId xmlns:a16="http://schemas.microsoft.com/office/drawing/2014/main" id="{DC5AC7CD-F7F1-06C5-35CF-965EA40CDC17}"/>
              </a:ext>
            </a:extLst>
          </p:cNvPr>
          <p:cNvSpPr txBox="1"/>
          <p:nvPr/>
        </p:nvSpPr>
        <p:spPr>
          <a:xfrm>
            <a:off x="2638860" y="4434127"/>
            <a:ext cx="11633994" cy="1500091"/>
          </a:xfrm>
          <a:prstGeom prst="rect">
            <a:avLst/>
          </a:prstGeom>
        </p:spPr>
        <p:txBody>
          <a:bodyPr wrap="square" lIns="0" tIns="0" rIns="0" bIns="0" rtlCol="0" anchor="t">
            <a:spAutoFit/>
          </a:bodyPr>
          <a:lstStyle/>
          <a:p>
            <a:pPr marL="0" lvl="0" indent="0" algn="l">
              <a:lnSpc>
                <a:spcPts val="3006"/>
              </a:lnSpc>
              <a:spcBef>
                <a:spcPct val="0"/>
              </a:spcBef>
            </a:pPr>
            <a:r>
              <a:rPr lang="en-US" sz="2178" b="1" u="none" strike="noStrike">
                <a:solidFill>
                  <a:schemeClr val="accent6">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Almarai"/>
              </a:rPr>
              <a:t>Phân tích và thiết kế hệ thống</a:t>
            </a:r>
          </a:p>
          <a:p>
            <a:pPr marL="0" lvl="0" indent="0" algn="l">
              <a:lnSpc>
                <a:spcPts val="3006"/>
              </a:lnSpc>
              <a:spcBef>
                <a:spcPct val="0"/>
              </a:spcBef>
            </a:pPr>
            <a:r>
              <a:rPr lang="en-US" sz="2178" u="none" strike="noStrike">
                <a:solidFill>
                  <a:srgbClr val="FFFFFF"/>
                </a:solidFill>
                <a:latin typeface="Tahoma" panose="020B0604030504040204" pitchFamily="34" charset="0"/>
                <a:ea typeface="Tahoma" panose="020B0604030504040204" pitchFamily="34" charset="0"/>
                <a:cs typeface="Tahoma" panose="020B0604030504040204" pitchFamily="34" charset="0"/>
                <a:sym typeface="Almarai"/>
              </a:rPr>
              <a:t>* Phân tích hệ thống, xác định các chức năng chính và chức năng phụ. </a:t>
            </a:r>
            <a:r>
              <a:rPr lang="vi-VN" sz="2178" u="none" strike="noStrike">
                <a:solidFill>
                  <a:srgbClr val="FFFFFF"/>
                </a:solidFill>
                <a:latin typeface="Tahoma" panose="020B0604030504040204" pitchFamily="34" charset="0"/>
                <a:ea typeface="Tahoma" panose="020B0604030504040204" pitchFamily="34" charset="0"/>
                <a:cs typeface="Tahoma" panose="020B0604030504040204" pitchFamily="34" charset="0"/>
                <a:sym typeface="Almarai"/>
              </a:rPr>
              <a:t>Thiết kế sơ đồ usecase và sơ đồ lớp để xác định đối tượng trong hệ thống và mối quan hệ giữa các đối tượng.</a:t>
            </a:r>
          </a:p>
          <a:p>
            <a:pPr marL="0" lvl="0" indent="0" algn="l">
              <a:lnSpc>
                <a:spcPts val="3006"/>
              </a:lnSpc>
              <a:spcBef>
                <a:spcPct val="0"/>
              </a:spcBef>
            </a:pPr>
            <a:endParaRPr lang="en-US" sz="2178" u="none" strike="noStrike">
              <a:solidFill>
                <a:srgbClr val="FFFFFF"/>
              </a:solidFill>
              <a:latin typeface="Tahoma" panose="020B0604030504040204" pitchFamily="34" charset="0"/>
              <a:ea typeface="Tahoma" panose="020B0604030504040204" pitchFamily="34" charset="0"/>
              <a:cs typeface="Tahoma" panose="020B0604030504040204" pitchFamily="34" charset="0"/>
              <a:sym typeface="Almarai"/>
            </a:endParaRPr>
          </a:p>
        </p:txBody>
      </p:sp>
      <p:sp>
        <p:nvSpPr>
          <p:cNvPr id="95" name="TextBox 27">
            <a:extLst>
              <a:ext uri="{FF2B5EF4-FFF2-40B4-BE49-F238E27FC236}">
                <a16:creationId xmlns:a16="http://schemas.microsoft.com/office/drawing/2014/main" id="{6A226F4E-5A6C-3E9A-1E3A-A928E4C648A5}"/>
              </a:ext>
            </a:extLst>
          </p:cNvPr>
          <p:cNvSpPr txBox="1"/>
          <p:nvPr/>
        </p:nvSpPr>
        <p:spPr>
          <a:xfrm>
            <a:off x="2600760" y="6071466"/>
            <a:ext cx="11633994" cy="730649"/>
          </a:xfrm>
          <a:prstGeom prst="rect">
            <a:avLst/>
          </a:prstGeom>
        </p:spPr>
        <p:txBody>
          <a:bodyPr wrap="square" lIns="0" tIns="0" rIns="0" bIns="0" rtlCol="0" anchor="t">
            <a:spAutoFit/>
          </a:bodyPr>
          <a:lstStyle/>
          <a:p>
            <a:pPr marL="0" lvl="0" indent="0" algn="l">
              <a:lnSpc>
                <a:spcPts val="3006"/>
              </a:lnSpc>
              <a:spcBef>
                <a:spcPct val="0"/>
              </a:spcBef>
            </a:pPr>
            <a:r>
              <a:rPr lang="en-US" sz="2178" b="1" u="none" strike="noStrike">
                <a:solidFill>
                  <a:schemeClr val="accent6">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Almarai"/>
              </a:rPr>
              <a:t>Xây dựng và phát triển hệ thống</a:t>
            </a:r>
          </a:p>
          <a:p>
            <a:pPr lvl="0">
              <a:lnSpc>
                <a:spcPts val="3006"/>
              </a:lnSpc>
              <a:spcBef>
                <a:spcPct val="0"/>
              </a:spcBef>
            </a:pPr>
            <a:r>
              <a:rPr lang="en-US" sz="2178" b="1">
                <a:solidFill>
                  <a:schemeClr val="accent6">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Almarai"/>
              </a:rPr>
              <a:t>* </a:t>
            </a:r>
            <a:r>
              <a:rPr lang="en-US" sz="2178">
                <a:solidFill>
                  <a:srgbClr val="FFFFFF"/>
                </a:solidFill>
                <a:latin typeface="Tahoma" panose="020B0604030504040204" pitchFamily="34" charset="0"/>
                <a:ea typeface="Tahoma" panose="020B0604030504040204" pitchFamily="34" charset="0"/>
                <a:cs typeface="Tahoma" panose="020B0604030504040204" pitchFamily="34" charset="0"/>
                <a:sym typeface="Almarai"/>
              </a:rPr>
              <a:t>Xây</a:t>
            </a:r>
            <a:r>
              <a:rPr lang="en-US" sz="2178" b="1">
                <a:solidFill>
                  <a:schemeClr val="accent6">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Almarai"/>
              </a:rPr>
              <a:t> </a:t>
            </a:r>
            <a:r>
              <a:rPr lang="en-US" sz="2178">
                <a:solidFill>
                  <a:srgbClr val="FFFFFF"/>
                </a:solidFill>
                <a:latin typeface="Tahoma" panose="020B0604030504040204" pitchFamily="34" charset="0"/>
                <a:ea typeface="Tahoma" panose="020B0604030504040204" pitchFamily="34" charset="0"/>
                <a:cs typeface="Tahoma" panose="020B0604030504040204" pitchFamily="34" charset="0"/>
                <a:sym typeface="Almarai"/>
              </a:rPr>
              <a:t>trên nền tảng winform và website với mô hình MVC kết hợp API Xây dựng </a:t>
            </a:r>
          </a:p>
        </p:txBody>
      </p:sp>
      <p:sp>
        <p:nvSpPr>
          <p:cNvPr id="96" name="TextBox 28">
            <a:extLst>
              <a:ext uri="{FF2B5EF4-FFF2-40B4-BE49-F238E27FC236}">
                <a16:creationId xmlns:a16="http://schemas.microsoft.com/office/drawing/2014/main" id="{F13F7BD4-7276-270E-9D70-11318F409917}"/>
              </a:ext>
            </a:extLst>
          </p:cNvPr>
          <p:cNvSpPr txBox="1"/>
          <p:nvPr/>
        </p:nvSpPr>
        <p:spPr>
          <a:xfrm>
            <a:off x="2579391" y="7291421"/>
            <a:ext cx="10831809" cy="730649"/>
          </a:xfrm>
          <a:prstGeom prst="rect">
            <a:avLst/>
          </a:prstGeom>
        </p:spPr>
        <p:txBody>
          <a:bodyPr wrap="square" lIns="0" tIns="0" rIns="0" bIns="0" rtlCol="0" anchor="t">
            <a:spAutoFit/>
          </a:bodyPr>
          <a:lstStyle/>
          <a:p>
            <a:pPr marL="0" lvl="0" indent="0" algn="l">
              <a:lnSpc>
                <a:spcPts val="3006"/>
              </a:lnSpc>
              <a:spcBef>
                <a:spcPct val="0"/>
              </a:spcBef>
            </a:pPr>
            <a:r>
              <a:rPr lang="en-US" sz="2178" b="1" u="none" strike="noStrike">
                <a:solidFill>
                  <a:schemeClr val="accent6">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Almarai"/>
              </a:rPr>
              <a:t>Thử nghiệm và đánh giá</a:t>
            </a:r>
          </a:p>
          <a:p>
            <a:pPr marL="0" lvl="0" indent="0" algn="l">
              <a:lnSpc>
                <a:spcPts val="3006"/>
              </a:lnSpc>
              <a:spcBef>
                <a:spcPct val="0"/>
              </a:spcBef>
            </a:pPr>
            <a:r>
              <a:rPr lang="en-US" sz="2178">
                <a:solidFill>
                  <a:srgbClr val="FFFFFF"/>
                </a:solidFill>
                <a:latin typeface="Tahoma" panose="020B0604030504040204" pitchFamily="34" charset="0"/>
                <a:ea typeface="Tahoma" panose="020B0604030504040204" pitchFamily="34" charset="0"/>
                <a:cs typeface="Tahoma" panose="020B0604030504040204" pitchFamily="34" charset="0"/>
                <a:sym typeface="Almarai"/>
              </a:rPr>
              <a:t>* Kiểm tra và đảm bảo tối ưu lỗi và hiệu xuất tốt nhất</a:t>
            </a:r>
          </a:p>
        </p:txBody>
      </p:sp>
      <p:grpSp>
        <p:nvGrpSpPr>
          <p:cNvPr id="97" name="Group 96">
            <a:extLst>
              <a:ext uri="{FF2B5EF4-FFF2-40B4-BE49-F238E27FC236}">
                <a16:creationId xmlns:a16="http://schemas.microsoft.com/office/drawing/2014/main" id="{45B4ABFF-B745-F00D-4CC5-50F803C0093A}"/>
              </a:ext>
            </a:extLst>
          </p:cNvPr>
          <p:cNvGrpSpPr/>
          <p:nvPr/>
        </p:nvGrpSpPr>
        <p:grpSpPr>
          <a:xfrm>
            <a:off x="1376223" y="8553681"/>
            <a:ext cx="911914" cy="911914"/>
            <a:chOff x="1376223" y="8553681"/>
            <a:chExt cx="911914" cy="911914"/>
          </a:xfrm>
        </p:grpSpPr>
        <p:grpSp>
          <p:nvGrpSpPr>
            <p:cNvPr id="98" name="Group 11">
              <a:extLst>
                <a:ext uri="{FF2B5EF4-FFF2-40B4-BE49-F238E27FC236}">
                  <a16:creationId xmlns:a16="http://schemas.microsoft.com/office/drawing/2014/main" id="{71ACFE30-92BB-E749-A05C-E2F8FA166831}"/>
                </a:ext>
              </a:extLst>
            </p:cNvPr>
            <p:cNvGrpSpPr/>
            <p:nvPr/>
          </p:nvGrpSpPr>
          <p:grpSpPr>
            <a:xfrm>
              <a:off x="1376223" y="8553681"/>
              <a:ext cx="911914" cy="911914"/>
              <a:chOff x="0" y="0"/>
              <a:chExt cx="812800" cy="812800"/>
            </a:xfrm>
          </p:grpSpPr>
          <p:sp>
            <p:nvSpPr>
              <p:cNvPr id="100" name="Freeform 12">
                <a:extLst>
                  <a:ext uri="{FF2B5EF4-FFF2-40B4-BE49-F238E27FC236}">
                    <a16:creationId xmlns:a16="http://schemas.microsoft.com/office/drawing/2014/main" id="{5F9EB2AF-BDC8-0E5D-E950-A613C390502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101" name="TextBox 13">
                <a:extLst>
                  <a:ext uri="{FF2B5EF4-FFF2-40B4-BE49-F238E27FC236}">
                    <a16:creationId xmlns:a16="http://schemas.microsoft.com/office/drawing/2014/main" id="{DAB4E713-D297-0352-D899-03BEDF8137E7}"/>
                  </a:ext>
                </a:extLst>
              </p:cNvPr>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99" name="TextBox 24">
              <a:extLst>
                <a:ext uri="{FF2B5EF4-FFF2-40B4-BE49-F238E27FC236}">
                  <a16:creationId xmlns:a16="http://schemas.microsoft.com/office/drawing/2014/main" id="{E2C1CFF0-4BED-E1A2-98BA-0C4489D4A251}"/>
                </a:ext>
              </a:extLst>
            </p:cNvPr>
            <p:cNvSpPr txBox="1"/>
            <p:nvPr/>
          </p:nvSpPr>
          <p:spPr>
            <a:xfrm>
              <a:off x="1376223" y="8629093"/>
              <a:ext cx="880028" cy="705321"/>
            </a:xfrm>
            <a:prstGeom prst="rect">
              <a:avLst/>
            </a:prstGeom>
          </p:spPr>
          <p:txBody>
            <a:bodyPr lIns="0" tIns="0" rIns="0" bIns="0" rtlCol="0" anchor="t">
              <a:spAutoFit/>
            </a:bodyPr>
            <a:lstStyle/>
            <a:p>
              <a:pPr marL="0" lvl="0" indent="0" algn="ctr">
                <a:lnSpc>
                  <a:spcPts val="5526"/>
                </a:lnSpc>
                <a:spcBef>
                  <a:spcPct val="0"/>
                </a:spcBef>
              </a:pPr>
              <a:r>
                <a:rPr lang="en-US" sz="4004" b="1">
                  <a:solidFill>
                    <a:srgbClr val="051D40"/>
                  </a:solidFill>
                  <a:latin typeface="Almarai Bold"/>
                  <a:ea typeface="Almarai Bold"/>
                  <a:cs typeface="Almarai Bold"/>
                  <a:sym typeface="Almarai Bold"/>
                </a:rPr>
                <a:t>05</a:t>
              </a:r>
            </a:p>
          </p:txBody>
        </p:sp>
      </p:grpSp>
      <p:sp>
        <p:nvSpPr>
          <p:cNvPr id="102" name="TextBox 28">
            <a:extLst>
              <a:ext uri="{FF2B5EF4-FFF2-40B4-BE49-F238E27FC236}">
                <a16:creationId xmlns:a16="http://schemas.microsoft.com/office/drawing/2014/main" id="{A77666EB-0E0C-68C7-8A24-98EE70E485E3}"/>
              </a:ext>
            </a:extLst>
          </p:cNvPr>
          <p:cNvSpPr txBox="1"/>
          <p:nvPr/>
        </p:nvSpPr>
        <p:spPr>
          <a:xfrm>
            <a:off x="2579391" y="8494015"/>
            <a:ext cx="11039040" cy="1500091"/>
          </a:xfrm>
          <a:prstGeom prst="rect">
            <a:avLst/>
          </a:prstGeom>
        </p:spPr>
        <p:txBody>
          <a:bodyPr wrap="square" lIns="0" tIns="0" rIns="0" bIns="0" rtlCol="0" anchor="t">
            <a:spAutoFit/>
          </a:bodyPr>
          <a:lstStyle/>
          <a:p>
            <a:pPr marL="0" lvl="0" indent="0" algn="l">
              <a:lnSpc>
                <a:spcPts val="3006"/>
              </a:lnSpc>
              <a:spcBef>
                <a:spcPct val="0"/>
              </a:spcBef>
            </a:pPr>
            <a:r>
              <a:rPr lang="en-US" sz="2178" b="1" u="none" strike="noStrike">
                <a:solidFill>
                  <a:schemeClr val="accent6">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Almarai"/>
              </a:rPr>
              <a:t>Thử nghiệm và đánh giá</a:t>
            </a:r>
          </a:p>
          <a:p>
            <a:pPr marL="342900" indent="-342900">
              <a:lnSpc>
                <a:spcPts val="3006"/>
              </a:lnSpc>
              <a:spcBef>
                <a:spcPct val="0"/>
              </a:spcBef>
              <a:buFont typeface="Arial" panose="020B0604020202020204" pitchFamily="34" charset="0"/>
              <a:buChar char="•"/>
            </a:pPr>
            <a:r>
              <a:rPr lang="vi-VN" sz="2178">
                <a:solidFill>
                  <a:srgbClr val="FFFFFF"/>
                </a:solidFill>
                <a:latin typeface="Tahoma" panose="020B0604030504040204" pitchFamily="34" charset="0"/>
                <a:ea typeface="Tahoma" panose="020B0604030504040204" pitchFamily="34" charset="0"/>
                <a:cs typeface="Tahoma" panose="020B0604030504040204" pitchFamily="34" charset="0"/>
              </a:rPr>
              <a:t>Triển khai lên môi trường máy chủ thực tế để bắt đầu vận hành</a:t>
            </a:r>
            <a:endParaRPr lang="en-US" sz="2178">
              <a:solidFill>
                <a:srgbClr val="FFFFFF"/>
              </a:solidFill>
              <a:latin typeface="Tahoma" panose="020B0604030504040204" pitchFamily="34" charset="0"/>
              <a:ea typeface="Tahoma" panose="020B0604030504040204" pitchFamily="34" charset="0"/>
              <a:cs typeface="Tahoma" panose="020B0604030504040204" pitchFamily="34" charset="0"/>
            </a:endParaRPr>
          </a:p>
          <a:p>
            <a:pPr marL="342900" indent="-342900">
              <a:lnSpc>
                <a:spcPts val="3006"/>
              </a:lnSpc>
              <a:spcBef>
                <a:spcPct val="0"/>
              </a:spcBef>
              <a:buFont typeface="Arial" panose="020B0604020202020204" pitchFamily="34" charset="0"/>
              <a:buChar char="•"/>
            </a:pPr>
            <a:r>
              <a:rPr lang="vi-VN" sz="2178">
                <a:solidFill>
                  <a:srgbClr val="FFFFFF"/>
                </a:solidFill>
                <a:latin typeface="Tahoma" panose="020B0604030504040204" pitchFamily="34" charset="0"/>
                <a:ea typeface="Tahoma" panose="020B0604030504040204" pitchFamily="34" charset="0"/>
                <a:cs typeface="Tahoma" panose="020B0604030504040204" pitchFamily="34" charset="0"/>
              </a:rPr>
              <a:t>giám sát, bảo trì và cập nhật hệ thống dựa trên phản hồi từ người dùng. </a:t>
            </a:r>
          </a:p>
          <a:p>
            <a:pPr marL="0" lvl="0" indent="0" algn="l">
              <a:lnSpc>
                <a:spcPts val="3006"/>
              </a:lnSpc>
              <a:spcBef>
                <a:spcPct val="0"/>
              </a:spcBef>
            </a:pPr>
            <a:endParaRPr lang="en-US" sz="2178" b="1" u="none" strike="noStrike">
              <a:solidFill>
                <a:schemeClr val="accent6">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Almarai"/>
            </a:endParaRPr>
          </a:p>
        </p:txBody>
      </p:sp>
      <p:sp>
        <p:nvSpPr>
          <p:cNvPr id="2" name="Oval 1">
            <a:extLst>
              <a:ext uri="{FF2B5EF4-FFF2-40B4-BE49-F238E27FC236}">
                <a16:creationId xmlns:a16="http://schemas.microsoft.com/office/drawing/2014/main" id="{5F664514-2CF5-C31A-571E-04B4CAC755B4}"/>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8</a:t>
            </a:r>
          </a:p>
        </p:txBody>
      </p:sp>
    </p:spTree>
    <p:extLst>
      <p:ext uri="{BB962C8B-B14F-4D97-AF65-F5344CB8AC3E}">
        <p14:creationId xmlns:p14="http://schemas.microsoft.com/office/powerpoint/2010/main" val="2332330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4B4FF4FA-B496-E39E-2355-B5431EBE3E76}"/>
            </a:ext>
          </a:extLst>
        </p:cNvPr>
        <p:cNvGrpSpPr/>
        <p:nvPr/>
      </p:nvGrpSpPr>
      <p:grpSpPr>
        <a:xfrm>
          <a:off x="0" y="0"/>
          <a:ext cx="0" cy="0"/>
          <a:chOff x="0" y="0"/>
          <a:chExt cx="0" cy="0"/>
        </a:xfrm>
      </p:grpSpPr>
      <p:grpSp>
        <p:nvGrpSpPr>
          <p:cNvPr id="6" name="Group 2">
            <a:extLst>
              <a:ext uri="{FF2B5EF4-FFF2-40B4-BE49-F238E27FC236}">
                <a16:creationId xmlns:a16="http://schemas.microsoft.com/office/drawing/2014/main" id="{9616A062-104E-F43E-C2F7-293B75C69AED}"/>
              </a:ext>
            </a:extLst>
          </p:cNvPr>
          <p:cNvGrpSpPr/>
          <p:nvPr/>
        </p:nvGrpSpPr>
        <p:grpSpPr>
          <a:xfrm>
            <a:off x="17259300" y="2066886"/>
            <a:ext cx="5754080" cy="8220114"/>
            <a:chOff x="0" y="0"/>
            <a:chExt cx="4445000" cy="6350000"/>
          </a:xfrm>
        </p:grpSpPr>
        <p:sp>
          <p:nvSpPr>
            <p:cNvPr id="40" name="Freeform 3">
              <a:extLst>
                <a:ext uri="{FF2B5EF4-FFF2-40B4-BE49-F238E27FC236}">
                  <a16:creationId xmlns:a16="http://schemas.microsoft.com/office/drawing/2014/main" id="{D733929F-F157-80BB-AE05-671759A5AAED}"/>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1" name="Group 4">
            <a:extLst>
              <a:ext uri="{FF2B5EF4-FFF2-40B4-BE49-F238E27FC236}">
                <a16:creationId xmlns:a16="http://schemas.microsoft.com/office/drawing/2014/main" id="{713ED87F-7DD0-7CAD-CF69-EC651F673BDC}"/>
              </a:ext>
            </a:extLst>
          </p:cNvPr>
          <p:cNvGrpSpPr/>
          <p:nvPr/>
        </p:nvGrpSpPr>
        <p:grpSpPr>
          <a:xfrm>
            <a:off x="-5173055" y="-2043171"/>
            <a:ext cx="5754080" cy="8220114"/>
            <a:chOff x="0" y="0"/>
            <a:chExt cx="4445000" cy="6350000"/>
          </a:xfrm>
        </p:grpSpPr>
        <p:sp>
          <p:nvSpPr>
            <p:cNvPr id="42" name="Freeform 5">
              <a:extLst>
                <a:ext uri="{FF2B5EF4-FFF2-40B4-BE49-F238E27FC236}">
                  <a16:creationId xmlns:a16="http://schemas.microsoft.com/office/drawing/2014/main" id="{1EF7AD51-92D7-D800-060A-8D980745B4B5}"/>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45" name="TextBox 8">
            <a:extLst>
              <a:ext uri="{FF2B5EF4-FFF2-40B4-BE49-F238E27FC236}">
                <a16:creationId xmlns:a16="http://schemas.microsoft.com/office/drawing/2014/main" id="{6E02B82F-3E79-7F8A-3DF4-64963A5790DE}"/>
              </a:ext>
            </a:extLst>
          </p:cNvPr>
          <p:cNvSpPr txBox="1"/>
          <p:nvPr/>
        </p:nvSpPr>
        <p:spPr>
          <a:xfrm>
            <a:off x="2754417" y="4374058"/>
            <a:ext cx="7297240" cy="1538883"/>
          </a:xfrm>
          <a:prstGeom prst="rect">
            <a:avLst/>
          </a:prstGeom>
        </p:spPr>
        <p:txBody>
          <a:bodyPr lIns="0" tIns="0" rIns="0" bIns="0" rtlCol="0" anchor="t">
            <a:spAutoFit/>
          </a:bodyPr>
          <a:lstStyle/>
          <a:p>
            <a:pPr marL="0" lvl="0" indent="0" algn="l">
              <a:lnSpc>
                <a:spcPts val="6034"/>
              </a:lnSpc>
              <a:spcBef>
                <a:spcPct val="0"/>
              </a:spcBef>
            </a:pPr>
            <a:r>
              <a:rPr lang="en-US" sz="5028" b="1">
                <a:solidFill>
                  <a:srgbClr val="FFFFFF"/>
                </a:solidFill>
                <a:latin typeface="Tahoma" panose="020B0604030504040204" pitchFamily="34" charset="0"/>
                <a:ea typeface="Tahoma" panose="020B0604030504040204" pitchFamily="34" charset="0"/>
                <a:cs typeface="Tahoma" panose="020B0604030504040204" pitchFamily="34" charset="0"/>
                <a:sym typeface="Almarai Bold"/>
              </a:rPr>
              <a:t>PHÂN TÍCH VÀ THIẾT KẾ HỆ THỐNG</a:t>
            </a:r>
          </a:p>
        </p:txBody>
      </p:sp>
      <p:grpSp>
        <p:nvGrpSpPr>
          <p:cNvPr id="55" name="Group 54">
            <a:extLst>
              <a:ext uri="{FF2B5EF4-FFF2-40B4-BE49-F238E27FC236}">
                <a16:creationId xmlns:a16="http://schemas.microsoft.com/office/drawing/2014/main" id="{C218100C-8205-AF05-3DF7-90BAB8B5231C}"/>
              </a:ext>
            </a:extLst>
          </p:cNvPr>
          <p:cNvGrpSpPr/>
          <p:nvPr/>
        </p:nvGrpSpPr>
        <p:grpSpPr>
          <a:xfrm>
            <a:off x="10517515" y="1734879"/>
            <a:ext cx="6545112" cy="6817242"/>
            <a:chOff x="10517515" y="1734879"/>
            <a:chExt cx="6545112" cy="6817242"/>
          </a:xfrm>
        </p:grpSpPr>
        <p:grpSp>
          <p:nvGrpSpPr>
            <p:cNvPr id="43" name="Group 6">
              <a:extLst>
                <a:ext uri="{FF2B5EF4-FFF2-40B4-BE49-F238E27FC236}">
                  <a16:creationId xmlns:a16="http://schemas.microsoft.com/office/drawing/2014/main" id="{3315333B-2CE7-625C-D960-5714909B804D}"/>
                </a:ext>
              </a:extLst>
            </p:cNvPr>
            <p:cNvGrpSpPr/>
            <p:nvPr/>
          </p:nvGrpSpPr>
          <p:grpSpPr>
            <a:xfrm>
              <a:off x="10517515" y="1734879"/>
              <a:ext cx="6134277" cy="6134277"/>
              <a:chOff x="0" y="0"/>
              <a:chExt cx="812800" cy="812800"/>
            </a:xfrm>
          </p:grpSpPr>
          <p:sp>
            <p:nvSpPr>
              <p:cNvPr id="44" name="Freeform 7">
                <a:extLst>
                  <a:ext uri="{FF2B5EF4-FFF2-40B4-BE49-F238E27FC236}">
                    <a16:creationId xmlns:a16="http://schemas.microsoft.com/office/drawing/2014/main" id="{D46881DA-0027-793E-B952-4AAD00A199B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grpSp>
          <p:nvGrpSpPr>
            <p:cNvPr id="46" name="Group 9">
              <a:extLst>
                <a:ext uri="{FF2B5EF4-FFF2-40B4-BE49-F238E27FC236}">
                  <a16:creationId xmlns:a16="http://schemas.microsoft.com/office/drawing/2014/main" id="{E0B10241-0D0A-4101-FCEE-1623BA6D1FAC}"/>
                </a:ext>
              </a:extLst>
            </p:cNvPr>
            <p:cNvGrpSpPr/>
            <p:nvPr/>
          </p:nvGrpSpPr>
          <p:grpSpPr>
            <a:xfrm>
              <a:off x="10928350" y="2417844"/>
              <a:ext cx="6134277" cy="6134277"/>
              <a:chOff x="0" y="0"/>
              <a:chExt cx="812800" cy="812800"/>
            </a:xfrm>
          </p:grpSpPr>
          <p:sp>
            <p:nvSpPr>
              <p:cNvPr id="47" name="Freeform 10">
                <a:extLst>
                  <a:ext uri="{FF2B5EF4-FFF2-40B4-BE49-F238E27FC236}">
                    <a16:creationId xmlns:a16="http://schemas.microsoft.com/office/drawing/2014/main" id="{E8480AD7-2413-1AD8-6A25-3B83C02360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grpSp>
        <p:nvGrpSpPr>
          <p:cNvPr id="52" name="Group 15">
            <a:extLst>
              <a:ext uri="{FF2B5EF4-FFF2-40B4-BE49-F238E27FC236}">
                <a16:creationId xmlns:a16="http://schemas.microsoft.com/office/drawing/2014/main" id="{FA14C667-E771-E299-3636-D1F8E1ABF4AE}"/>
              </a:ext>
            </a:extLst>
          </p:cNvPr>
          <p:cNvGrpSpPr/>
          <p:nvPr/>
        </p:nvGrpSpPr>
        <p:grpSpPr>
          <a:xfrm rot="5400000">
            <a:off x="1206323" y="4531088"/>
            <a:ext cx="1224824" cy="1224824"/>
            <a:chOff x="0" y="0"/>
            <a:chExt cx="812800" cy="812800"/>
          </a:xfrm>
        </p:grpSpPr>
        <p:sp>
          <p:nvSpPr>
            <p:cNvPr id="53" name="Freeform 16">
              <a:extLst>
                <a:ext uri="{FF2B5EF4-FFF2-40B4-BE49-F238E27FC236}">
                  <a16:creationId xmlns:a16="http://schemas.microsoft.com/office/drawing/2014/main" id="{F07DBCA5-D6F2-9EFF-6F6B-57DE5C8A873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54" name="TextBox 17">
            <a:extLst>
              <a:ext uri="{FF2B5EF4-FFF2-40B4-BE49-F238E27FC236}">
                <a16:creationId xmlns:a16="http://schemas.microsoft.com/office/drawing/2014/main" id="{86B0F03D-148F-879C-FBF9-962D1F7908A0}"/>
              </a:ext>
            </a:extLst>
          </p:cNvPr>
          <p:cNvSpPr txBox="1"/>
          <p:nvPr/>
        </p:nvSpPr>
        <p:spPr>
          <a:xfrm>
            <a:off x="1090612" y="4759743"/>
            <a:ext cx="1456246" cy="872034"/>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04</a:t>
            </a:r>
          </a:p>
        </p:txBody>
      </p:sp>
      <p:sp>
        <p:nvSpPr>
          <p:cNvPr id="2" name="Oval 1">
            <a:extLst>
              <a:ext uri="{FF2B5EF4-FFF2-40B4-BE49-F238E27FC236}">
                <a16:creationId xmlns:a16="http://schemas.microsoft.com/office/drawing/2014/main" id="{3B5085CB-A293-8907-017C-2D13124757FF}"/>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9</a:t>
            </a:r>
          </a:p>
        </p:txBody>
      </p:sp>
    </p:spTree>
    <p:extLst>
      <p:ext uri="{BB962C8B-B14F-4D97-AF65-F5344CB8AC3E}">
        <p14:creationId xmlns:p14="http://schemas.microsoft.com/office/powerpoint/2010/main" val="2847042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12" name="TextBox 12"/>
          <p:cNvSpPr txBox="1"/>
          <p:nvPr/>
        </p:nvSpPr>
        <p:spPr>
          <a:xfrm>
            <a:off x="1676400" y="331765"/>
            <a:ext cx="10363200" cy="1013098"/>
          </a:xfrm>
          <a:prstGeom prst="rect">
            <a:avLst/>
          </a:prstGeom>
        </p:spPr>
        <p:txBody>
          <a:bodyPr wrap="square" lIns="0" tIns="0" rIns="0" bIns="0" rtlCol="0" anchor="t">
            <a:spAutoFit/>
          </a:bodyPr>
          <a:lstStyle/>
          <a:p>
            <a:pPr marL="0" lvl="0" indent="0" algn="l">
              <a:lnSpc>
                <a:spcPts val="7884"/>
              </a:lnSpc>
              <a:spcBef>
                <a:spcPct val="0"/>
              </a:spcBef>
            </a:pPr>
            <a:r>
              <a:rPr lang="en-US" sz="6000" b="1">
                <a:solidFill>
                  <a:srgbClr val="FFFFFF"/>
                </a:solidFill>
                <a:latin typeface="Almarai Bold"/>
                <a:ea typeface="Almarai Bold"/>
                <a:cs typeface="Almarai Bold"/>
                <a:sym typeface="Almarai Bold"/>
              </a:rPr>
              <a:t>Sơ đồ thiết kế diagram </a:t>
            </a:r>
          </a:p>
        </p:txBody>
      </p:sp>
      <p:grpSp>
        <p:nvGrpSpPr>
          <p:cNvPr id="14" name="Group 14"/>
          <p:cNvGrpSpPr/>
          <p:nvPr/>
        </p:nvGrpSpPr>
        <p:grpSpPr>
          <a:xfrm>
            <a:off x="17449800" y="2057815"/>
            <a:ext cx="5754080" cy="8220114"/>
            <a:chOff x="0" y="0"/>
            <a:chExt cx="4445000" cy="6350000"/>
          </a:xfrm>
        </p:grpSpPr>
        <p:sp>
          <p:nvSpPr>
            <p:cNvPr id="15" name="Freeform 1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6" name="Group 16"/>
          <p:cNvGrpSpPr/>
          <p:nvPr/>
        </p:nvGrpSpPr>
        <p:grpSpPr>
          <a:xfrm>
            <a:off x="14664277" y="-871079"/>
            <a:ext cx="1683983" cy="2405689"/>
            <a:chOff x="0" y="0"/>
            <a:chExt cx="4445000" cy="6350000"/>
          </a:xfrm>
        </p:grpSpPr>
        <p:sp>
          <p:nvSpPr>
            <p:cNvPr id="17" name="Freeform 1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8" name="Group 18"/>
          <p:cNvGrpSpPr/>
          <p:nvPr/>
        </p:nvGrpSpPr>
        <p:grpSpPr>
          <a:xfrm rot="5400000">
            <a:off x="16417309" y="1645890"/>
            <a:ext cx="841991" cy="84199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0" name="Group 20"/>
          <p:cNvGrpSpPr/>
          <p:nvPr/>
        </p:nvGrpSpPr>
        <p:grpSpPr>
          <a:xfrm rot="5400000">
            <a:off x="6480591" y="8837304"/>
            <a:ext cx="841991" cy="84199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2" name="Group 22"/>
          <p:cNvGrpSpPr/>
          <p:nvPr/>
        </p:nvGrpSpPr>
        <p:grpSpPr>
          <a:xfrm>
            <a:off x="12308554" y="8343900"/>
            <a:ext cx="2374761" cy="3392515"/>
            <a:chOff x="0" y="0"/>
            <a:chExt cx="4445000" cy="6350000"/>
          </a:xfrm>
        </p:grpSpPr>
        <p:sp>
          <p:nvSpPr>
            <p:cNvPr id="23" name="Freeform 2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24" name="Group 24"/>
          <p:cNvGrpSpPr/>
          <p:nvPr/>
        </p:nvGrpSpPr>
        <p:grpSpPr>
          <a:xfrm rot="5400000">
            <a:off x="228600" y="54671"/>
            <a:ext cx="1224824" cy="122482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pic>
        <p:nvPicPr>
          <p:cNvPr id="28" name="Picture 27">
            <a:extLst>
              <a:ext uri="{FF2B5EF4-FFF2-40B4-BE49-F238E27FC236}">
                <a16:creationId xmlns:a16="http://schemas.microsoft.com/office/drawing/2014/main" id="{B8B0FCDF-9133-0CE3-318B-B4FBADC0584E}"/>
              </a:ext>
            </a:extLst>
          </p:cNvPr>
          <p:cNvPicPr>
            <a:picLocks noChangeAspect="1"/>
          </p:cNvPicPr>
          <p:nvPr/>
        </p:nvPicPr>
        <p:blipFill>
          <a:blip r:embed="rId3"/>
          <a:srcRect r="4886"/>
          <a:stretch/>
        </p:blipFill>
        <p:spPr>
          <a:xfrm>
            <a:off x="3074457" y="1543681"/>
            <a:ext cx="11959609" cy="8080645"/>
          </a:xfrm>
          <a:prstGeom prst="rect">
            <a:avLst/>
          </a:prstGeom>
        </p:spPr>
      </p:pic>
      <p:sp>
        <p:nvSpPr>
          <p:cNvPr id="2" name="Oval 1">
            <a:extLst>
              <a:ext uri="{FF2B5EF4-FFF2-40B4-BE49-F238E27FC236}">
                <a16:creationId xmlns:a16="http://schemas.microsoft.com/office/drawing/2014/main" id="{44A52D66-7EB9-861D-C106-0CD724976B7E}"/>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10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192A180C-864A-05F8-C851-26738A1EAA90}"/>
            </a:ext>
          </a:extLst>
        </p:cNvPr>
        <p:cNvGrpSpPr/>
        <p:nvPr/>
      </p:nvGrpSpPr>
      <p:grpSpPr>
        <a:xfrm>
          <a:off x="0" y="0"/>
          <a:ext cx="0" cy="0"/>
          <a:chOff x="0" y="0"/>
          <a:chExt cx="0" cy="0"/>
        </a:xfrm>
      </p:grpSpPr>
      <p:sp>
        <p:nvSpPr>
          <p:cNvPr id="12" name="TextBox 12">
            <a:extLst>
              <a:ext uri="{FF2B5EF4-FFF2-40B4-BE49-F238E27FC236}">
                <a16:creationId xmlns:a16="http://schemas.microsoft.com/office/drawing/2014/main" id="{8315AF16-01A9-4B26-FE52-1846AD0942E4}"/>
              </a:ext>
            </a:extLst>
          </p:cNvPr>
          <p:cNvSpPr txBox="1"/>
          <p:nvPr/>
        </p:nvSpPr>
        <p:spPr>
          <a:xfrm>
            <a:off x="1676400" y="331765"/>
            <a:ext cx="10363200" cy="1013098"/>
          </a:xfrm>
          <a:prstGeom prst="rect">
            <a:avLst/>
          </a:prstGeom>
        </p:spPr>
        <p:txBody>
          <a:bodyPr wrap="square" lIns="0" tIns="0" rIns="0" bIns="0" rtlCol="0" anchor="t">
            <a:spAutoFit/>
          </a:bodyPr>
          <a:lstStyle/>
          <a:p>
            <a:pPr marL="0" lvl="0" indent="0" algn="l">
              <a:lnSpc>
                <a:spcPts val="7884"/>
              </a:lnSpc>
              <a:spcBef>
                <a:spcPct val="0"/>
              </a:spcBef>
            </a:pPr>
            <a:r>
              <a:rPr lang="en-US" sz="6000" b="1">
                <a:solidFill>
                  <a:srgbClr val="FFFFFF"/>
                </a:solidFill>
                <a:latin typeface="Almarai Bold"/>
                <a:ea typeface="Almarai Bold"/>
                <a:cs typeface="Almarai Bold"/>
                <a:sym typeface="Almarai Bold"/>
              </a:rPr>
              <a:t>Sơ đồ chức năng hệ thống</a:t>
            </a:r>
          </a:p>
        </p:txBody>
      </p:sp>
      <p:grpSp>
        <p:nvGrpSpPr>
          <p:cNvPr id="14" name="Group 14">
            <a:extLst>
              <a:ext uri="{FF2B5EF4-FFF2-40B4-BE49-F238E27FC236}">
                <a16:creationId xmlns:a16="http://schemas.microsoft.com/office/drawing/2014/main" id="{AEF2A056-71CB-2A7F-74EC-E59AA10F5BAD}"/>
              </a:ext>
            </a:extLst>
          </p:cNvPr>
          <p:cNvGrpSpPr/>
          <p:nvPr/>
        </p:nvGrpSpPr>
        <p:grpSpPr>
          <a:xfrm>
            <a:off x="17449800" y="2057815"/>
            <a:ext cx="5754080" cy="8220114"/>
            <a:chOff x="0" y="0"/>
            <a:chExt cx="4445000" cy="6350000"/>
          </a:xfrm>
        </p:grpSpPr>
        <p:sp>
          <p:nvSpPr>
            <p:cNvPr id="15" name="Freeform 15">
              <a:extLst>
                <a:ext uri="{FF2B5EF4-FFF2-40B4-BE49-F238E27FC236}">
                  <a16:creationId xmlns:a16="http://schemas.microsoft.com/office/drawing/2014/main" id="{206B9F92-39AB-8F5A-2636-2BC3801B9EF2}"/>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6" name="Group 16">
            <a:extLst>
              <a:ext uri="{FF2B5EF4-FFF2-40B4-BE49-F238E27FC236}">
                <a16:creationId xmlns:a16="http://schemas.microsoft.com/office/drawing/2014/main" id="{2B866872-A3BD-0A51-FE88-BCB32A4D5B38}"/>
              </a:ext>
            </a:extLst>
          </p:cNvPr>
          <p:cNvGrpSpPr/>
          <p:nvPr/>
        </p:nvGrpSpPr>
        <p:grpSpPr>
          <a:xfrm>
            <a:off x="14664277" y="-871079"/>
            <a:ext cx="1683983" cy="2405689"/>
            <a:chOff x="0" y="0"/>
            <a:chExt cx="4445000" cy="6350000"/>
          </a:xfrm>
        </p:grpSpPr>
        <p:sp>
          <p:nvSpPr>
            <p:cNvPr id="17" name="Freeform 17">
              <a:extLst>
                <a:ext uri="{FF2B5EF4-FFF2-40B4-BE49-F238E27FC236}">
                  <a16:creationId xmlns:a16="http://schemas.microsoft.com/office/drawing/2014/main" id="{C22F2F09-ABF9-BE5D-7A24-6A72A0407634}"/>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8" name="Group 18">
            <a:extLst>
              <a:ext uri="{FF2B5EF4-FFF2-40B4-BE49-F238E27FC236}">
                <a16:creationId xmlns:a16="http://schemas.microsoft.com/office/drawing/2014/main" id="{19690677-484F-64CB-1F98-109BE71FCF8D}"/>
              </a:ext>
            </a:extLst>
          </p:cNvPr>
          <p:cNvGrpSpPr/>
          <p:nvPr/>
        </p:nvGrpSpPr>
        <p:grpSpPr>
          <a:xfrm rot="5400000">
            <a:off x="16417309" y="1645890"/>
            <a:ext cx="841991" cy="841991"/>
            <a:chOff x="0" y="0"/>
            <a:chExt cx="812800" cy="812800"/>
          </a:xfrm>
        </p:grpSpPr>
        <p:sp>
          <p:nvSpPr>
            <p:cNvPr id="19" name="Freeform 19">
              <a:extLst>
                <a:ext uri="{FF2B5EF4-FFF2-40B4-BE49-F238E27FC236}">
                  <a16:creationId xmlns:a16="http://schemas.microsoft.com/office/drawing/2014/main" id="{B8226477-0E8C-6102-95CC-7EDF320492F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0" name="Group 20">
            <a:extLst>
              <a:ext uri="{FF2B5EF4-FFF2-40B4-BE49-F238E27FC236}">
                <a16:creationId xmlns:a16="http://schemas.microsoft.com/office/drawing/2014/main" id="{47037348-2153-7E29-2BAF-6A0616A7A3DE}"/>
              </a:ext>
            </a:extLst>
          </p:cNvPr>
          <p:cNvGrpSpPr/>
          <p:nvPr/>
        </p:nvGrpSpPr>
        <p:grpSpPr>
          <a:xfrm rot="5400000">
            <a:off x="6480591" y="8837304"/>
            <a:ext cx="841991" cy="841991"/>
            <a:chOff x="0" y="0"/>
            <a:chExt cx="812800" cy="812800"/>
          </a:xfrm>
        </p:grpSpPr>
        <p:sp>
          <p:nvSpPr>
            <p:cNvPr id="21" name="Freeform 21">
              <a:extLst>
                <a:ext uri="{FF2B5EF4-FFF2-40B4-BE49-F238E27FC236}">
                  <a16:creationId xmlns:a16="http://schemas.microsoft.com/office/drawing/2014/main" id="{7DB5E80C-A744-A19F-8238-653F0421830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2" name="Group 22">
            <a:extLst>
              <a:ext uri="{FF2B5EF4-FFF2-40B4-BE49-F238E27FC236}">
                <a16:creationId xmlns:a16="http://schemas.microsoft.com/office/drawing/2014/main" id="{6A0280B7-DE15-373B-1AF0-248564EC441E}"/>
              </a:ext>
            </a:extLst>
          </p:cNvPr>
          <p:cNvGrpSpPr/>
          <p:nvPr/>
        </p:nvGrpSpPr>
        <p:grpSpPr>
          <a:xfrm>
            <a:off x="12308554" y="8343900"/>
            <a:ext cx="2374761" cy="3392515"/>
            <a:chOff x="0" y="0"/>
            <a:chExt cx="4445000" cy="6350000"/>
          </a:xfrm>
        </p:grpSpPr>
        <p:sp>
          <p:nvSpPr>
            <p:cNvPr id="23" name="Freeform 23">
              <a:extLst>
                <a:ext uri="{FF2B5EF4-FFF2-40B4-BE49-F238E27FC236}">
                  <a16:creationId xmlns:a16="http://schemas.microsoft.com/office/drawing/2014/main" id="{1B1563B4-2AEF-19A8-F0BD-53F724505045}"/>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24" name="Group 24">
            <a:extLst>
              <a:ext uri="{FF2B5EF4-FFF2-40B4-BE49-F238E27FC236}">
                <a16:creationId xmlns:a16="http://schemas.microsoft.com/office/drawing/2014/main" id="{2D749DA4-FA8C-5347-10BC-C590279FEB42}"/>
              </a:ext>
            </a:extLst>
          </p:cNvPr>
          <p:cNvGrpSpPr/>
          <p:nvPr/>
        </p:nvGrpSpPr>
        <p:grpSpPr>
          <a:xfrm rot="5400000">
            <a:off x="228600" y="54671"/>
            <a:ext cx="1224824" cy="1224824"/>
            <a:chOff x="0" y="0"/>
            <a:chExt cx="812800" cy="812800"/>
          </a:xfrm>
        </p:grpSpPr>
        <p:sp>
          <p:nvSpPr>
            <p:cNvPr id="25" name="Freeform 25">
              <a:extLst>
                <a:ext uri="{FF2B5EF4-FFF2-40B4-BE49-F238E27FC236}">
                  <a16:creationId xmlns:a16="http://schemas.microsoft.com/office/drawing/2014/main" id="{C5727AB1-4328-E94A-8E77-74EA3BFBB55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pic>
        <p:nvPicPr>
          <p:cNvPr id="2" name="Picture 1" descr="A diagram of a company&#10;&#10;Description automatically generated">
            <a:extLst>
              <a:ext uri="{FF2B5EF4-FFF2-40B4-BE49-F238E27FC236}">
                <a16:creationId xmlns:a16="http://schemas.microsoft.com/office/drawing/2014/main" id="{CC8094D7-41A8-AFC0-7849-F4D4145CB8E4}"/>
              </a:ext>
            </a:extLst>
          </p:cNvPr>
          <p:cNvPicPr>
            <a:picLocks noChangeAspect="1"/>
          </p:cNvPicPr>
          <p:nvPr/>
        </p:nvPicPr>
        <p:blipFill>
          <a:blip r:embed="rId3"/>
          <a:stretch>
            <a:fillRect/>
          </a:stretch>
        </p:blipFill>
        <p:spPr>
          <a:xfrm>
            <a:off x="5323180" y="2057815"/>
            <a:ext cx="8437778" cy="7162802"/>
          </a:xfrm>
          <a:prstGeom prst="rect">
            <a:avLst/>
          </a:prstGeom>
          <a:effectLst>
            <a:outerShdw blurRad="50800" dist="38100" algn="l" rotWithShape="0">
              <a:prstClr val="black">
                <a:alpha val="40000"/>
              </a:prstClr>
            </a:outerShdw>
          </a:effectLst>
        </p:spPr>
      </p:pic>
      <p:sp>
        <p:nvSpPr>
          <p:cNvPr id="3" name="Oval 2">
            <a:extLst>
              <a:ext uri="{FF2B5EF4-FFF2-40B4-BE49-F238E27FC236}">
                <a16:creationId xmlns:a16="http://schemas.microsoft.com/office/drawing/2014/main" id="{82813FE0-DCCE-15B4-498B-0A8F9EC4CE87}"/>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11</a:t>
            </a:r>
          </a:p>
        </p:txBody>
      </p:sp>
    </p:spTree>
    <p:extLst>
      <p:ext uri="{BB962C8B-B14F-4D97-AF65-F5344CB8AC3E}">
        <p14:creationId xmlns:p14="http://schemas.microsoft.com/office/powerpoint/2010/main" val="355892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65639293-6239-430E-FF00-202E5799A8DD}"/>
            </a:ext>
          </a:extLst>
        </p:cNvPr>
        <p:cNvGrpSpPr/>
        <p:nvPr/>
      </p:nvGrpSpPr>
      <p:grpSpPr>
        <a:xfrm>
          <a:off x="0" y="0"/>
          <a:ext cx="0" cy="0"/>
          <a:chOff x="0" y="0"/>
          <a:chExt cx="0" cy="0"/>
        </a:xfrm>
      </p:grpSpPr>
      <p:sp>
        <p:nvSpPr>
          <p:cNvPr id="6" name="TextBox 12">
            <a:extLst>
              <a:ext uri="{FF2B5EF4-FFF2-40B4-BE49-F238E27FC236}">
                <a16:creationId xmlns:a16="http://schemas.microsoft.com/office/drawing/2014/main" id="{89AADBDA-DBAD-9BD9-5DDE-366C40A1EFF0}"/>
              </a:ext>
            </a:extLst>
          </p:cNvPr>
          <p:cNvSpPr txBox="1"/>
          <p:nvPr/>
        </p:nvSpPr>
        <p:spPr>
          <a:xfrm>
            <a:off x="1676400" y="331765"/>
            <a:ext cx="10363200" cy="1013098"/>
          </a:xfrm>
          <a:prstGeom prst="rect">
            <a:avLst/>
          </a:prstGeom>
        </p:spPr>
        <p:txBody>
          <a:bodyPr wrap="square" lIns="0" tIns="0" rIns="0" bIns="0" rtlCol="0" anchor="t">
            <a:spAutoFit/>
          </a:bodyPr>
          <a:lstStyle/>
          <a:p>
            <a:pPr marL="0" lvl="0" indent="0" algn="l">
              <a:lnSpc>
                <a:spcPts val="7884"/>
              </a:lnSpc>
              <a:spcBef>
                <a:spcPct val="0"/>
              </a:spcBef>
            </a:pPr>
            <a:r>
              <a:rPr lang="en-US" sz="6000" b="1">
                <a:solidFill>
                  <a:srgbClr val="FFFFFF"/>
                </a:solidFill>
                <a:latin typeface="Almarai Bold"/>
                <a:ea typeface="Almarai Bold"/>
                <a:cs typeface="Almarai Bold"/>
                <a:sym typeface="Almarai Bold"/>
              </a:rPr>
              <a:t>Sơ đồ use case hệ thống</a:t>
            </a:r>
          </a:p>
        </p:txBody>
      </p:sp>
      <p:pic>
        <p:nvPicPr>
          <p:cNvPr id="42" name="Picture 41">
            <a:extLst>
              <a:ext uri="{FF2B5EF4-FFF2-40B4-BE49-F238E27FC236}">
                <a16:creationId xmlns:a16="http://schemas.microsoft.com/office/drawing/2014/main" id="{317F83A1-58F5-F343-A5CC-B5A7F612B45C}"/>
              </a:ext>
            </a:extLst>
          </p:cNvPr>
          <p:cNvPicPr>
            <a:picLocks noChangeAspect="1"/>
          </p:cNvPicPr>
          <p:nvPr/>
        </p:nvPicPr>
        <p:blipFill>
          <a:blip r:embed="rId2"/>
          <a:stretch>
            <a:fillRect/>
          </a:stretch>
        </p:blipFill>
        <p:spPr>
          <a:xfrm>
            <a:off x="4933950" y="1714500"/>
            <a:ext cx="8420100" cy="7224654"/>
          </a:xfrm>
          <a:prstGeom prst="rect">
            <a:avLst/>
          </a:prstGeom>
        </p:spPr>
      </p:pic>
      <p:sp>
        <p:nvSpPr>
          <p:cNvPr id="2" name="Oval 1">
            <a:extLst>
              <a:ext uri="{FF2B5EF4-FFF2-40B4-BE49-F238E27FC236}">
                <a16:creationId xmlns:a16="http://schemas.microsoft.com/office/drawing/2014/main" id="{B7C42589-BDE3-0445-5A3C-8E73E73FF9C3}"/>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12</a:t>
            </a:r>
          </a:p>
        </p:txBody>
      </p:sp>
    </p:spTree>
    <p:extLst>
      <p:ext uri="{BB962C8B-B14F-4D97-AF65-F5344CB8AC3E}">
        <p14:creationId xmlns:p14="http://schemas.microsoft.com/office/powerpoint/2010/main" val="4181275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B2F26117-C248-A0BC-2BC7-FA03992D3DD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86FD449-FDB2-9564-D92B-38B943D3F6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61608" y="1714499"/>
            <a:ext cx="10364784" cy="6858002"/>
          </a:xfrm>
          <a:prstGeom prst="rect">
            <a:avLst/>
          </a:prstGeom>
          <a:effectLst>
            <a:outerShdw blurRad="50800" dist="38100" algn="l" rotWithShape="0">
              <a:prstClr val="black">
                <a:alpha val="40000"/>
              </a:prstClr>
            </a:outerShdw>
          </a:effectLst>
        </p:spPr>
      </p:pic>
      <p:sp>
        <p:nvSpPr>
          <p:cNvPr id="3" name="TextBox 12">
            <a:extLst>
              <a:ext uri="{FF2B5EF4-FFF2-40B4-BE49-F238E27FC236}">
                <a16:creationId xmlns:a16="http://schemas.microsoft.com/office/drawing/2014/main" id="{002126F3-637E-95A6-70DA-59FDE4B975B5}"/>
              </a:ext>
            </a:extLst>
          </p:cNvPr>
          <p:cNvSpPr txBox="1"/>
          <p:nvPr/>
        </p:nvSpPr>
        <p:spPr>
          <a:xfrm>
            <a:off x="1676400" y="331765"/>
            <a:ext cx="13716000" cy="990656"/>
          </a:xfrm>
          <a:prstGeom prst="rect">
            <a:avLst/>
          </a:prstGeom>
        </p:spPr>
        <p:txBody>
          <a:bodyPr wrap="square" lIns="0" tIns="0" rIns="0" bIns="0" rtlCol="0" anchor="t">
            <a:spAutoFit/>
          </a:bodyPr>
          <a:lstStyle/>
          <a:p>
            <a:pPr marL="0" lvl="0" indent="0" algn="l">
              <a:lnSpc>
                <a:spcPts val="7884"/>
              </a:lnSpc>
              <a:spcBef>
                <a:spcPct val="0"/>
              </a:spcBef>
            </a:pPr>
            <a:r>
              <a:rPr lang="en-US" sz="6000" b="1">
                <a:solidFill>
                  <a:srgbClr val="FFFFFF"/>
                </a:solidFill>
                <a:latin typeface="Almarai Bold"/>
                <a:ea typeface="Almarai Bold"/>
                <a:cs typeface="Almarai Bold"/>
                <a:sym typeface="Almarai Bold"/>
              </a:rPr>
              <a:t>Sơ đồ use case  nghiệp vụ khách hàng</a:t>
            </a:r>
          </a:p>
        </p:txBody>
      </p:sp>
      <p:sp>
        <p:nvSpPr>
          <p:cNvPr id="4" name="Oval 3">
            <a:extLst>
              <a:ext uri="{FF2B5EF4-FFF2-40B4-BE49-F238E27FC236}">
                <a16:creationId xmlns:a16="http://schemas.microsoft.com/office/drawing/2014/main" id="{BAE87638-7C51-9959-4754-1AB9E82AFAC7}"/>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13</a:t>
            </a:r>
          </a:p>
        </p:txBody>
      </p:sp>
    </p:spTree>
    <p:extLst>
      <p:ext uri="{BB962C8B-B14F-4D97-AF65-F5344CB8AC3E}">
        <p14:creationId xmlns:p14="http://schemas.microsoft.com/office/powerpoint/2010/main" val="2759357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9B6CDCB7-FDAB-AA92-0037-F70ABCA8C69B}"/>
            </a:ext>
          </a:extLst>
        </p:cNvPr>
        <p:cNvGrpSpPr/>
        <p:nvPr/>
      </p:nvGrpSpPr>
      <p:grpSpPr>
        <a:xfrm>
          <a:off x="0" y="0"/>
          <a:ext cx="0" cy="0"/>
          <a:chOff x="0" y="0"/>
          <a:chExt cx="0" cy="0"/>
        </a:xfrm>
      </p:grpSpPr>
      <p:sp>
        <p:nvSpPr>
          <p:cNvPr id="3" name="TextBox 12">
            <a:extLst>
              <a:ext uri="{FF2B5EF4-FFF2-40B4-BE49-F238E27FC236}">
                <a16:creationId xmlns:a16="http://schemas.microsoft.com/office/drawing/2014/main" id="{A847E80C-547F-399B-06D1-599A48EB9F1C}"/>
              </a:ext>
            </a:extLst>
          </p:cNvPr>
          <p:cNvSpPr txBox="1"/>
          <p:nvPr/>
        </p:nvSpPr>
        <p:spPr>
          <a:xfrm>
            <a:off x="609600" y="76391"/>
            <a:ext cx="13716000" cy="990656"/>
          </a:xfrm>
          <a:prstGeom prst="rect">
            <a:avLst/>
          </a:prstGeom>
        </p:spPr>
        <p:txBody>
          <a:bodyPr wrap="square" lIns="0" tIns="0" rIns="0" bIns="0" rtlCol="0" anchor="t">
            <a:spAutoFit/>
          </a:bodyPr>
          <a:lstStyle/>
          <a:p>
            <a:pPr marL="0" lvl="0" indent="0" algn="l">
              <a:lnSpc>
                <a:spcPts val="7884"/>
              </a:lnSpc>
              <a:spcBef>
                <a:spcPct val="0"/>
              </a:spcBef>
            </a:pPr>
            <a:r>
              <a:rPr lang="en-US" sz="6000" b="1">
                <a:solidFill>
                  <a:srgbClr val="FFFFFF"/>
                </a:solidFill>
                <a:latin typeface="Almarai Bold"/>
                <a:ea typeface="Almarai Bold"/>
                <a:cs typeface="Almarai Bold"/>
                <a:sym typeface="Almarai Bold"/>
              </a:rPr>
              <a:t>Sơ đồ lớp mức phân tích</a:t>
            </a:r>
          </a:p>
        </p:txBody>
      </p:sp>
      <p:pic>
        <p:nvPicPr>
          <p:cNvPr id="4" name="Picture 3">
            <a:extLst>
              <a:ext uri="{FF2B5EF4-FFF2-40B4-BE49-F238E27FC236}">
                <a16:creationId xmlns:a16="http://schemas.microsoft.com/office/drawing/2014/main" id="{1C3E785C-18A0-9857-D59B-35925173E050}"/>
              </a:ext>
            </a:extLst>
          </p:cNvPr>
          <p:cNvPicPr>
            <a:picLocks noChangeAspect="1"/>
          </p:cNvPicPr>
          <p:nvPr/>
        </p:nvPicPr>
        <p:blipFill>
          <a:blip r:embed="rId2"/>
          <a:stretch>
            <a:fillRect/>
          </a:stretch>
        </p:blipFill>
        <p:spPr>
          <a:xfrm>
            <a:off x="4495800" y="1342378"/>
            <a:ext cx="8890042" cy="8534402"/>
          </a:xfrm>
          <a:prstGeom prst="rect">
            <a:avLst/>
          </a:prstGeom>
          <a:effectLst>
            <a:outerShdw blurRad="50800" dist="38100" algn="l" rotWithShape="0">
              <a:prstClr val="black">
                <a:alpha val="40000"/>
              </a:prstClr>
            </a:outerShdw>
          </a:effectLst>
        </p:spPr>
      </p:pic>
      <p:sp>
        <p:nvSpPr>
          <p:cNvPr id="2" name="Oval 1">
            <a:extLst>
              <a:ext uri="{FF2B5EF4-FFF2-40B4-BE49-F238E27FC236}">
                <a16:creationId xmlns:a16="http://schemas.microsoft.com/office/drawing/2014/main" id="{041274B6-ACD9-EEE6-FD80-67A8091E87D8}"/>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14</a:t>
            </a:r>
          </a:p>
        </p:txBody>
      </p:sp>
    </p:spTree>
    <p:extLst>
      <p:ext uri="{BB962C8B-B14F-4D97-AF65-F5344CB8AC3E}">
        <p14:creationId xmlns:p14="http://schemas.microsoft.com/office/powerpoint/2010/main" val="3551154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4B7DADE2-AEEA-6432-EBF5-6D81DD8BEE88}"/>
            </a:ext>
          </a:extLst>
        </p:cNvPr>
        <p:cNvGrpSpPr/>
        <p:nvPr/>
      </p:nvGrpSpPr>
      <p:grpSpPr>
        <a:xfrm>
          <a:off x="0" y="0"/>
          <a:ext cx="0" cy="0"/>
          <a:chOff x="0" y="0"/>
          <a:chExt cx="0" cy="0"/>
        </a:xfrm>
      </p:grpSpPr>
      <p:grpSp>
        <p:nvGrpSpPr>
          <p:cNvPr id="6" name="Group 2">
            <a:extLst>
              <a:ext uri="{FF2B5EF4-FFF2-40B4-BE49-F238E27FC236}">
                <a16:creationId xmlns:a16="http://schemas.microsoft.com/office/drawing/2014/main" id="{1DB8F1A0-E66E-CE4F-1D19-350AAD5854C6}"/>
              </a:ext>
            </a:extLst>
          </p:cNvPr>
          <p:cNvGrpSpPr/>
          <p:nvPr/>
        </p:nvGrpSpPr>
        <p:grpSpPr>
          <a:xfrm>
            <a:off x="17259300" y="2066886"/>
            <a:ext cx="5754080" cy="8220114"/>
            <a:chOff x="0" y="0"/>
            <a:chExt cx="4445000" cy="6350000"/>
          </a:xfrm>
        </p:grpSpPr>
        <p:sp>
          <p:nvSpPr>
            <p:cNvPr id="40" name="Freeform 3">
              <a:extLst>
                <a:ext uri="{FF2B5EF4-FFF2-40B4-BE49-F238E27FC236}">
                  <a16:creationId xmlns:a16="http://schemas.microsoft.com/office/drawing/2014/main" id="{497309C4-A8F4-07BE-BB69-006E9EC99B02}"/>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1" name="Group 4">
            <a:extLst>
              <a:ext uri="{FF2B5EF4-FFF2-40B4-BE49-F238E27FC236}">
                <a16:creationId xmlns:a16="http://schemas.microsoft.com/office/drawing/2014/main" id="{593C35E7-C6F9-9E2A-AF4D-A5BD94CC32D1}"/>
              </a:ext>
            </a:extLst>
          </p:cNvPr>
          <p:cNvGrpSpPr/>
          <p:nvPr/>
        </p:nvGrpSpPr>
        <p:grpSpPr>
          <a:xfrm>
            <a:off x="-5173055" y="-2043171"/>
            <a:ext cx="5754080" cy="8220114"/>
            <a:chOff x="0" y="0"/>
            <a:chExt cx="4445000" cy="6350000"/>
          </a:xfrm>
        </p:grpSpPr>
        <p:sp>
          <p:nvSpPr>
            <p:cNvPr id="42" name="Freeform 5">
              <a:extLst>
                <a:ext uri="{FF2B5EF4-FFF2-40B4-BE49-F238E27FC236}">
                  <a16:creationId xmlns:a16="http://schemas.microsoft.com/office/drawing/2014/main" id="{CA538358-4B3B-50BA-73DE-A086F143DEA8}"/>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45" name="TextBox 8">
            <a:extLst>
              <a:ext uri="{FF2B5EF4-FFF2-40B4-BE49-F238E27FC236}">
                <a16:creationId xmlns:a16="http://schemas.microsoft.com/office/drawing/2014/main" id="{C96BD8A4-9958-FC25-208A-3372B1FE7AAC}"/>
              </a:ext>
            </a:extLst>
          </p:cNvPr>
          <p:cNvSpPr txBox="1"/>
          <p:nvPr/>
        </p:nvSpPr>
        <p:spPr>
          <a:xfrm>
            <a:off x="2672587" y="4759743"/>
            <a:ext cx="7297240" cy="767514"/>
          </a:xfrm>
          <a:prstGeom prst="rect">
            <a:avLst/>
          </a:prstGeom>
        </p:spPr>
        <p:txBody>
          <a:bodyPr lIns="0" tIns="0" rIns="0" bIns="0" rtlCol="0" anchor="t">
            <a:spAutoFit/>
          </a:bodyPr>
          <a:lstStyle/>
          <a:p>
            <a:pPr marL="0" lvl="0" indent="0" algn="l">
              <a:lnSpc>
                <a:spcPts val="6034"/>
              </a:lnSpc>
              <a:spcBef>
                <a:spcPct val="0"/>
              </a:spcBef>
            </a:pPr>
            <a:r>
              <a:rPr lang="en-US" sz="5028" b="1">
                <a:solidFill>
                  <a:srgbClr val="FFFFFF"/>
                </a:solidFill>
                <a:latin typeface="Tahoma" panose="020B0604030504040204" pitchFamily="34" charset="0"/>
                <a:ea typeface="Tahoma" panose="020B0604030504040204" pitchFamily="34" charset="0"/>
                <a:cs typeface="Tahoma" panose="020B0604030504040204" pitchFamily="34" charset="0"/>
                <a:sym typeface="Almarai Bold"/>
              </a:rPr>
              <a:t>GIAO DIỆN HỆ THỐNG</a:t>
            </a:r>
          </a:p>
        </p:txBody>
      </p:sp>
      <p:grpSp>
        <p:nvGrpSpPr>
          <p:cNvPr id="55" name="Group 54">
            <a:extLst>
              <a:ext uri="{FF2B5EF4-FFF2-40B4-BE49-F238E27FC236}">
                <a16:creationId xmlns:a16="http://schemas.microsoft.com/office/drawing/2014/main" id="{5A80B414-CBEB-219C-39F3-ACB87D7507D2}"/>
              </a:ext>
            </a:extLst>
          </p:cNvPr>
          <p:cNvGrpSpPr/>
          <p:nvPr/>
        </p:nvGrpSpPr>
        <p:grpSpPr>
          <a:xfrm>
            <a:off x="10517515" y="1734879"/>
            <a:ext cx="6545112" cy="6817242"/>
            <a:chOff x="10517515" y="1734879"/>
            <a:chExt cx="6545112" cy="6817242"/>
          </a:xfrm>
        </p:grpSpPr>
        <p:grpSp>
          <p:nvGrpSpPr>
            <p:cNvPr id="43" name="Group 6">
              <a:extLst>
                <a:ext uri="{FF2B5EF4-FFF2-40B4-BE49-F238E27FC236}">
                  <a16:creationId xmlns:a16="http://schemas.microsoft.com/office/drawing/2014/main" id="{A7F2F772-1551-6237-E769-AC38B7F8E8FA}"/>
                </a:ext>
              </a:extLst>
            </p:cNvPr>
            <p:cNvGrpSpPr/>
            <p:nvPr/>
          </p:nvGrpSpPr>
          <p:grpSpPr>
            <a:xfrm>
              <a:off x="10517515" y="1734879"/>
              <a:ext cx="6134277" cy="6134277"/>
              <a:chOff x="0" y="0"/>
              <a:chExt cx="812800" cy="812800"/>
            </a:xfrm>
          </p:grpSpPr>
          <p:sp>
            <p:nvSpPr>
              <p:cNvPr id="44" name="Freeform 7">
                <a:extLst>
                  <a:ext uri="{FF2B5EF4-FFF2-40B4-BE49-F238E27FC236}">
                    <a16:creationId xmlns:a16="http://schemas.microsoft.com/office/drawing/2014/main" id="{7443E975-CA60-41B8-7751-AEA21EDAC06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grpSp>
          <p:nvGrpSpPr>
            <p:cNvPr id="46" name="Group 9">
              <a:extLst>
                <a:ext uri="{FF2B5EF4-FFF2-40B4-BE49-F238E27FC236}">
                  <a16:creationId xmlns:a16="http://schemas.microsoft.com/office/drawing/2014/main" id="{48651D38-09ED-9EEF-8972-22CC97DA2F69}"/>
                </a:ext>
              </a:extLst>
            </p:cNvPr>
            <p:cNvGrpSpPr/>
            <p:nvPr/>
          </p:nvGrpSpPr>
          <p:grpSpPr>
            <a:xfrm>
              <a:off x="10928350" y="2417844"/>
              <a:ext cx="6134277" cy="6134277"/>
              <a:chOff x="0" y="0"/>
              <a:chExt cx="812800" cy="812800"/>
            </a:xfrm>
          </p:grpSpPr>
          <p:sp>
            <p:nvSpPr>
              <p:cNvPr id="47" name="Freeform 10">
                <a:extLst>
                  <a:ext uri="{FF2B5EF4-FFF2-40B4-BE49-F238E27FC236}">
                    <a16:creationId xmlns:a16="http://schemas.microsoft.com/office/drawing/2014/main" id="{F21C9F5F-EB61-0CF6-E393-DFA9021876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grpSp>
        <p:nvGrpSpPr>
          <p:cNvPr id="52" name="Group 15">
            <a:extLst>
              <a:ext uri="{FF2B5EF4-FFF2-40B4-BE49-F238E27FC236}">
                <a16:creationId xmlns:a16="http://schemas.microsoft.com/office/drawing/2014/main" id="{6D0484AB-E220-5550-79BC-CCDA68C4E9A9}"/>
              </a:ext>
            </a:extLst>
          </p:cNvPr>
          <p:cNvGrpSpPr/>
          <p:nvPr/>
        </p:nvGrpSpPr>
        <p:grpSpPr>
          <a:xfrm rot="5400000">
            <a:off x="1206323" y="4531088"/>
            <a:ext cx="1224824" cy="1224824"/>
            <a:chOff x="0" y="0"/>
            <a:chExt cx="812800" cy="812800"/>
          </a:xfrm>
        </p:grpSpPr>
        <p:sp>
          <p:nvSpPr>
            <p:cNvPr id="53" name="Freeform 16">
              <a:extLst>
                <a:ext uri="{FF2B5EF4-FFF2-40B4-BE49-F238E27FC236}">
                  <a16:creationId xmlns:a16="http://schemas.microsoft.com/office/drawing/2014/main" id="{79402D6B-9C47-709A-0637-6A633EAAF70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54" name="TextBox 17">
            <a:extLst>
              <a:ext uri="{FF2B5EF4-FFF2-40B4-BE49-F238E27FC236}">
                <a16:creationId xmlns:a16="http://schemas.microsoft.com/office/drawing/2014/main" id="{111EAEA6-A9CB-2FEE-745D-18ED82E91BD7}"/>
              </a:ext>
            </a:extLst>
          </p:cNvPr>
          <p:cNvSpPr txBox="1"/>
          <p:nvPr/>
        </p:nvSpPr>
        <p:spPr>
          <a:xfrm>
            <a:off x="1090612" y="4759743"/>
            <a:ext cx="1456246" cy="872034"/>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04</a:t>
            </a:r>
          </a:p>
        </p:txBody>
      </p:sp>
      <p:sp>
        <p:nvSpPr>
          <p:cNvPr id="2" name="Oval 1">
            <a:extLst>
              <a:ext uri="{FF2B5EF4-FFF2-40B4-BE49-F238E27FC236}">
                <a16:creationId xmlns:a16="http://schemas.microsoft.com/office/drawing/2014/main" id="{276D136C-FEAA-EF1D-D3FB-72111A2D32D1}"/>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15</a:t>
            </a:r>
          </a:p>
        </p:txBody>
      </p:sp>
    </p:spTree>
    <p:extLst>
      <p:ext uri="{BB962C8B-B14F-4D97-AF65-F5344CB8AC3E}">
        <p14:creationId xmlns:p14="http://schemas.microsoft.com/office/powerpoint/2010/main" val="2137381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9008943" y="3196680"/>
            <a:ext cx="1867358" cy="186735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a:off x="846500" y="3250348"/>
            <a:ext cx="1867358" cy="186735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8" name="Freeform 8"/>
          <p:cNvSpPr/>
          <p:nvPr/>
        </p:nvSpPr>
        <p:spPr>
          <a:xfrm>
            <a:off x="1419230" y="3661601"/>
            <a:ext cx="721898" cy="1044852"/>
          </a:xfrm>
          <a:custGeom>
            <a:avLst/>
            <a:gdLst/>
            <a:ahLst/>
            <a:cxnLst/>
            <a:rect l="l" t="t" r="r" b="b"/>
            <a:pathLst>
              <a:path w="721898" h="1044852">
                <a:moveTo>
                  <a:pt x="0" y="0"/>
                </a:moveTo>
                <a:lnTo>
                  <a:pt x="721898" y="0"/>
                </a:lnTo>
                <a:lnTo>
                  <a:pt x="721898" y="1044852"/>
                </a:lnTo>
                <a:lnTo>
                  <a:pt x="0" y="1044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9427711" y="3607933"/>
            <a:ext cx="1029822" cy="1041181"/>
          </a:xfrm>
          <a:custGeom>
            <a:avLst/>
            <a:gdLst/>
            <a:ahLst/>
            <a:cxnLst/>
            <a:rect l="l" t="t" r="r" b="b"/>
            <a:pathLst>
              <a:path w="1029822" h="1041181">
                <a:moveTo>
                  <a:pt x="0" y="0"/>
                </a:moveTo>
                <a:lnTo>
                  <a:pt x="1029823" y="0"/>
                </a:lnTo>
                <a:lnTo>
                  <a:pt x="1029823" y="1041181"/>
                </a:lnTo>
                <a:lnTo>
                  <a:pt x="0" y="10411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rot="-10800000">
            <a:off x="15966396" y="9258300"/>
            <a:ext cx="13457996" cy="3264379"/>
            <a:chOff x="0" y="0"/>
            <a:chExt cx="17943995" cy="4352506"/>
          </a:xfrm>
        </p:grpSpPr>
        <p:sp>
          <p:nvSpPr>
            <p:cNvPr id="11" name="Freeform 11"/>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r:embed="rId7"/>
                  </a:ext>
                </a:extLst>
              </a:blip>
              <a:stretch>
                <a:fillRect b="-26202"/>
              </a:stretch>
            </a:blipFill>
          </p:spPr>
        </p:sp>
        <p:sp>
          <p:nvSpPr>
            <p:cNvPr id="13" name="Freeform 13"/>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r:embed="rId7"/>
                  </a:ext>
                </a:extLst>
              </a:blip>
              <a:stretch>
                <a:fillRect b="-26202"/>
              </a:stretch>
            </a:blipFill>
          </p:spPr>
        </p:sp>
      </p:grpSp>
      <p:grpSp>
        <p:nvGrpSpPr>
          <p:cNvPr id="16" name="Group 16"/>
          <p:cNvGrpSpPr/>
          <p:nvPr/>
        </p:nvGrpSpPr>
        <p:grpSpPr>
          <a:xfrm>
            <a:off x="15864537" y="-1352027"/>
            <a:ext cx="1683983" cy="2405689"/>
            <a:chOff x="0" y="0"/>
            <a:chExt cx="4445000" cy="6350000"/>
          </a:xfrm>
        </p:grpSpPr>
        <p:sp>
          <p:nvSpPr>
            <p:cNvPr id="17" name="Freeform 1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8"/>
              <a:stretch>
                <a:fillRect l="-201730" r="-201730"/>
              </a:stretch>
            </a:blipFill>
          </p:spPr>
        </p:sp>
      </p:grpSp>
      <p:grpSp>
        <p:nvGrpSpPr>
          <p:cNvPr id="18" name="Group 18"/>
          <p:cNvGrpSpPr/>
          <p:nvPr/>
        </p:nvGrpSpPr>
        <p:grpSpPr>
          <a:xfrm rot="-10800000">
            <a:off x="-381000" y="8861043"/>
            <a:ext cx="1683983" cy="2405689"/>
            <a:chOff x="0" y="0"/>
            <a:chExt cx="4445000" cy="6350000"/>
          </a:xfrm>
        </p:grpSpPr>
        <p:sp>
          <p:nvSpPr>
            <p:cNvPr id="19" name="Freeform 1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8"/>
              <a:stretch>
                <a:fillRect l="-201730" r="-201730"/>
              </a:stretch>
            </a:blipFill>
          </p:spPr>
        </p:sp>
      </p:grpSp>
      <p:grpSp>
        <p:nvGrpSpPr>
          <p:cNvPr id="20" name="Group 20"/>
          <p:cNvGrpSpPr/>
          <p:nvPr/>
        </p:nvGrpSpPr>
        <p:grpSpPr>
          <a:xfrm rot="5400000">
            <a:off x="14545793" y="223112"/>
            <a:ext cx="841991" cy="84199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26211" r="-126211"/>
              </a:stretch>
            </a:blipFill>
          </p:spPr>
        </p:sp>
      </p:grpSp>
      <p:grpSp>
        <p:nvGrpSpPr>
          <p:cNvPr id="22" name="Group 22"/>
          <p:cNvGrpSpPr/>
          <p:nvPr/>
        </p:nvGrpSpPr>
        <p:grpSpPr>
          <a:xfrm rot="-5400000">
            <a:off x="1752877" y="8861043"/>
            <a:ext cx="841991" cy="84199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26211" r="-126211"/>
              </a:stretch>
            </a:blipFill>
          </p:spPr>
        </p:sp>
      </p:grpSp>
      <p:grpSp>
        <p:nvGrpSpPr>
          <p:cNvPr id="24" name="Group 24"/>
          <p:cNvGrpSpPr/>
          <p:nvPr/>
        </p:nvGrpSpPr>
        <p:grpSpPr>
          <a:xfrm>
            <a:off x="18607660" y="2115393"/>
            <a:ext cx="5754080" cy="8220114"/>
            <a:chOff x="0" y="0"/>
            <a:chExt cx="4445000" cy="6350000"/>
          </a:xfrm>
        </p:grpSpPr>
        <p:sp>
          <p:nvSpPr>
            <p:cNvPr id="25" name="Freeform 2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8"/>
              <a:stretch>
                <a:fillRect l="-201730" r="-201730"/>
              </a:stretch>
            </a:blipFill>
          </p:spPr>
        </p:sp>
      </p:grpSp>
      <p:grpSp>
        <p:nvGrpSpPr>
          <p:cNvPr id="26" name="Group 26"/>
          <p:cNvGrpSpPr/>
          <p:nvPr/>
        </p:nvGrpSpPr>
        <p:grpSpPr>
          <a:xfrm>
            <a:off x="-5481540" y="-1994664"/>
            <a:ext cx="5754080" cy="8220114"/>
            <a:chOff x="0" y="0"/>
            <a:chExt cx="4445000" cy="6350000"/>
          </a:xfrm>
        </p:grpSpPr>
        <p:sp>
          <p:nvSpPr>
            <p:cNvPr id="27" name="Freeform 2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8"/>
              <a:stretch>
                <a:fillRect l="-201730" r="-201730"/>
              </a:stretch>
            </a:blipFill>
          </p:spPr>
        </p:sp>
      </p:grpSp>
      <p:grpSp>
        <p:nvGrpSpPr>
          <p:cNvPr id="31" name="Group 31"/>
          <p:cNvGrpSpPr/>
          <p:nvPr/>
        </p:nvGrpSpPr>
        <p:grpSpPr>
          <a:xfrm>
            <a:off x="8681020" y="5327940"/>
            <a:ext cx="94516" cy="2130893"/>
            <a:chOff x="0" y="0"/>
            <a:chExt cx="24893" cy="561223"/>
          </a:xfrm>
        </p:grpSpPr>
        <p:sp>
          <p:nvSpPr>
            <p:cNvPr id="32" name="Freeform 32"/>
            <p:cNvSpPr/>
            <p:nvPr/>
          </p:nvSpPr>
          <p:spPr>
            <a:xfrm>
              <a:off x="0" y="0"/>
              <a:ext cx="24893" cy="561223"/>
            </a:xfrm>
            <a:custGeom>
              <a:avLst/>
              <a:gdLst/>
              <a:ahLst/>
              <a:cxnLst/>
              <a:rect l="l" t="t" r="r" b="b"/>
              <a:pathLst>
                <a:path w="24893" h="561223">
                  <a:moveTo>
                    <a:pt x="0" y="0"/>
                  </a:moveTo>
                  <a:lnTo>
                    <a:pt x="24893" y="0"/>
                  </a:lnTo>
                  <a:lnTo>
                    <a:pt x="24893" y="561223"/>
                  </a:lnTo>
                  <a:lnTo>
                    <a:pt x="0" y="561223"/>
                  </a:lnTo>
                  <a:close/>
                </a:path>
              </a:pathLst>
            </a:custGeom>
            <a:solidFill>
              <a:srgbClr val="145DA0"/>
            </a:solidFill>
          </p:spPr>
        </p:sp>
        <p:sp>
          <p:nvSpPr>
            <p:cNvPr id="33" name="TextBox 33"/>
            <p:cNvSpPr txBox="1"/>
            <p:nvPr/>
          </p:nvSpPr>
          <p:spPr>
            <a:xfrm>
              <a:off x="0" y="-47625"/>
              <a:ext cx="24893" cy="608848"/>
            </a:xfrm>
            <a:prstGeom prst="rect">
              <a:avLst/>
            </a:prstGeom>
          </p:spPr>
          <p:txBody>
            <a:bodyPr lIns="50800" tIns="50800" rIns="50800" bIns="50800" rtlCol="0" anchor="ctr"/>
            <a:lstStyle/>
            <a:p>
              <a:pPr algn="ctr">
                <a:lnSpc>
                  <a:spcPts val="2605"/>
                </a:lnSpc>
              </a:pPr>
              <a:endParaRPr/>
            </a:p>
          </p:txBody>
        </p:sp>
      </p:grpSp>
      <p:sp>
        <p:nvSpPr>
          <p:cNvPr id="34" name="TextBox 34"/>
          <p:cNvSpPr txBox="1"/>
          <p:nvPr/>
        </p:nvSpPr>
        <p:spPr>
          <a:xfrm>
            <a:off x="9188318" y="5937861"/>
            <a:ext cx="8360201" cy="1555362"/>
          </a:xfrm>
          <a:prstGeom prst="rect">
            <a:avLst/>
          </a:prstGeom>
        </p:spPr>
        <p:txBody>
          <a:bodyPr wrap="square" lIns="0" tIns="0" rIns="0" bIns="0" rtlCol="0" anchor="t">
            <a:spAutoFit/>
          </a:bodyPr>
          <a:lstStyle/>
          <a:p>
            <a:pPr marL="0" lvl="0" indent="0" algn="l">
              <a:lnSpc>
                <a:spcPts val="3057"/>
              </a:lnSpc>
              <a:spcBef>
                <a:spcPct val="0"/>
              </a:spcBef>
            </a:pPr>
            <a:r>
              <a:rPr lang="vi-VN" sz="2215" u="none" strike="noStrike">
                <a:solidFill>
                  <a:srgbClr val="FFFFFF"/>
                </a:solidFill>
                <a:latin typeface="Almarai"/>
                <a:ea typeface="Almarai"/>
                <a:cs typeface="Almarai"/>
                <a:sym typeface="Almarai"/>
              </a:rPr>
              <a:t>Xây dựng hệ thống cung cấp đăng nhập, xem thông tin thành viên, kê khai thông tin, thanh toán qua mã QR và phản hồi chất lượng dịch vụ. Sử dụng mô hình MVC và API để cải thiện hỗ trợ khách hàng một cách tối ưu và hiệu quả, tạo trải nghiệm tốt hơn cho người dùng.</a:t>
            </a:r>
            <a:endParaRPr lang="en-US" sz="2215" u="none" strike="noStrike">
              <a:solidFill>
                <a:srgbClr val="FFFFFF"/>
              </a:solidFill>
              <a:latin typeface="Almarai"/>
              <a:ea typeface="Almarai"/>
              <a:cs typeface="Almarai"/>
              <a:sym typeface="Almarai"/>
            </a:endParaRPr>
          </a:p>
        </p:txBody>
      </p:sp>
      <p:sp>
        <p:nvSpPr>
          <p:cNvPr id="35" name="TextBox 35"/>
          <p:cNvSpPr txBox="1"/>
          <p:nvPr/>
        </p:nvSpPr>
        <p:spPr>
          <a:xfrm>
            <a:off x="-496389" y="223112"/>
            <a:ext cx="5952955" cy="962443"/>
          </a:xfrm>
          <a:prstGeom prst="rect">
            <a:avLst/>
          </a:prstGeom>
        </p:spPr>
        <p:txBody>
          <a:bodyPr lIns="0" tIns="0" rIns="0" bIns="0" rtlCol="0" anchor="t">
            <a:spAutoFit/>
          </a:bodyPr>
          <a:lstStyle/>
          <a:p>
            <a:pPr marL="0" lvl="0" indent="0" algn="ctr">
              <a:lnSpc>
                <a:spcPts val="8211"/>
              </a:lnSpc>
              <a:spcBef>
                <a:spcPct val="0"/>
              </a:spcBef>
            </a:pPr>
            <a:r>
              <a:rPr lang="en-US" sz="5400" b="1">
                <a:solidFill>
                  <a:srgbClr val="FFFFFF"/>
                </a:solidFill>
                <a:latin typeface="Tahoma" panose="020B0604030504040204" pitchFamily="34" charset="0"/>
                <a:ea typeface="Tahoma" panose="020B0604030504040204" pitchFamily="34" charset="0"/>
                <a:cs typeface="Tahoma" panose="020B0604030504040204" pitchFamily="34" charset="0"/>
                <a:sym typeface="Almarai Bold"/>
              </a:rPr>
              <a:t>Tổng quan</a:t>
            </a:r>
          </a:p>
        </p:txBody>
      </p:sp>
      <p:sp>
        <p:nvSpPr>
          <p:cNvPr id="36" name="TextBox 36"/>
          <p:cNvSpPr txBox="1"/>
          <p:nvPr/>
        </p:nvSpPr>
        <p:spPr>
          <a:xfrm>
            <a:off x="796105" y="5999205"/>
            <a:ext cx="7726446" cy="1549142"/>
          </a:xfrm>
          <a:prstGeom prst="rect">
            <a:avLst/>
          </a:prstGeom>
        </p:spPr>
        <p:txBody>
          <a:bodyPr wrap="square" lIns="0" tIns="0" rIns="0" bIns="0" rtlCol="0" anchor="t">
            <a:spAutoFit/>
          </a:bodyPr>
          <a:lstStyle/>
          <a:p>
            <a:pPr lvl="0" algn="l">
              <a:lnSpc>
                <a:spcPts val="3057"/>
              </a:lnSpc>
              <a:spcBef>
                <a:spcPct val="0"/>
              </a:spcBef>
            </a:pPr>
            <a:r>
              <a:rPr lang="vi-VN" sz="2215" u="none" strike="noStrike">
                <a:solidFill>
                  <a:srgbClr val="FFFFFF"/>
                </a:solidFill>
                <a:latin typeface="Tahoma" panose="020B0604030504040204" pitchFamily="34" charset="0"/>
                <a:ea typeface="Tahoma" panose="020B0604030504040204" pitchFamily="34" charset="0"/>
                <a:cs typeface="Tahoma" panose="020B0604030504040204" pitchFamily="34" charset="0"/>
                <a:sym typeface="Almarai"/>
              </a:rPr>
              <a:t>Xây dựng ứng dụng quản lý thông tin phòng, dịch vụ, cư dân và phiếu thu trên nền tảng IIS, sử dụng mô hình 3 lớp (DAL, BLL, DTO). Mục tiêu là cải thiện quản lý thông tin với mạng cố định, tạo sự ổn định và tiện lợi tối đa cho tổ chức.</a:t>
            </a:r>
            <a:endParaRPr lang="en-US" sz="2215" u="none" strike="noStrike">
              <a:solidFill>
                <a:srgbClr val="FFFFFF"/>
              </a:solidFill>
              <a:latin typeface="Tahoma" panose="020B0604030504040204" pitchFamily="34" charset="0"/>
              <a:ea typeface="Tahoma" panose="020B0604030504040204" pitchFamily="34" charset="0"/>
              <a:cs typeface="Tahoma" panose="020B0604030504040204" pitchFamily="34" charset="0"/>
              <a:sym typeface="Almarai"/>
            </a:endParaRPr>
          </a:p>
        </p:txBody>
      </p:sp>
      <p:sp>
        <p:nvSpPr>
          <p:cNvPr id="37" name="TextBox 37"/>
          <p:cNvSpPr txBox="1"/>
          <p:nvPr/>
        </p:nvSpPr>
        <p:spPr>
          <a:xfrm>
            <a:off x="819298" y="5336439"/>
            <a:ext cx="4563412" cy="461793"/>
          </a:xfrm>
          <a:prstGeom prst="rect">
            <a:avLst/>
          </a:prstGeom>
        </p:spPr>
        <p:txBody>
          <a:bodyPr lIns="0" tIns="0" rIns="0" bIns="0" rtlCol="0" anchor="t">
            <a:spAutoFit/>
          </a:bodyPr>
          <a:lstStyle/>
          <a:p>
            <a:pPr marL="0" lvl="0" indent="0" algn="l">
              <a:lnSpc>
                <a:spcPts val="3747"/>
              </a:lnSpc>
              <a:spcBef>
                <a:spcPct val="0"/>
              </a:spcBef>
            </a:pPr>
            <a:r>
              <a:rPr lang="en-US" sz="2715" b="1">
                <a:solidFill>
                  <a:srgbClr val="FFFFFF"/>
                </a:solidFill>
                <a:latin typeface="Almarai Bold"/>
                <a:ea typeface="Almarai Bold"/>
                <a:cs typeface="Almarai Bold"/>
                <a:sym typeface="Almarai Bold"/>
              </a:rPr>
              <a:t>Phần mềm WinForms</a:t>
            </a:r>
          </a:p>
        </p:txBody>
      </p:sp>
      <p:sp>
        <p:nvSpPr>
          <p:cNvPr id="38" name="TextBox 38"/>
          <p:cNvSpPr txBox="1"/>
          <p:nvPr/>
        </p:nvSpPr>
        <p:spPr>
          <a:xfrm>
            <a:off x="9185110" y="5270790"/>
            <a:ext cx="4442841" cy="460319"/>
          </a:xfrm>
          <a:prstGeom prst="rect">
            <a:avLst/>
          </a:prstGeom>
        </p:spPr>
        <p:txBody>
          <a:bodyPr wrap="square" lIns="0" tIns="0" rIns="0" bIns="0" rtlCol="0" anchor="t">
            <a:spAutoFit/>
          </a:bodyPr>
          <a:lstStyle/>
          <a:p>
            <a:pPr marL="0" lvl="0" indent="0" algn="l">
              <a:lnSpc>
                <a:spcPts val="3747"/>
              </a:lnSpc>
              <a:spcBef>
                <a:spcPct val="0"/>
              </a:spcBef>
            </a:pPr>
            <a:r>
              <a:rPr lang="en-US" sz="2715" b="1">
                <a:solidFill>
                  <a:srgbClr val="FFFFFF"/>
                </a:solidFill>
                <a:latin typeface="Almarai Bold"/>
                <a:ea typeface="Almarai Bold"/>
                <a:cs typeface="Almarai Bold"/>
                <a:sym typeface="Almarai Bold"/>
              </a:rPr>
              <a:t>Website hỗ trợ khách hàng</a:t>
            </a:r>
          </a:p>
        </p:txBody>
      </p:sp>
      <p:sp>
        <p:nvSpPr>
          <p:cNvPr id="43" name="TextBox 42">
            <a:extLst>
              <a:ext uri="{FF2B5EF4-FFF2-40B4-BE49-F238E27FC236}">
                <a16:creationId xmlns:a16="http://schemas.microsoft.com/office/drawing/2014/main" id="{38FAF079-C87C-139F-F9C5-BE66051795BF}"/>
              </a:ext>
            </a:extLst>
          </p:cNvPr>
          <p:cNvSpPr txBox="1"/>
          <p:nvPr/>
        </p:nvSpPr>
        <p:spPr>
          <a:xfrm>
            <a:off x="649007" y="1528006"/>
            <a:ext cx="17306924" cy="954107"/>
          </a:xfrm>
          <a:prstGeom prst="rect">
            <a:avLst/>
          </a:prstGeom>
          <a:noFill/>
        </p:spPr>
        <p:txBody>
          <a:bodyPr wrap="square">
            <a:spAutoFit/>
          </a:bodyPr>
          <a:lstStyle/>
          <a:p>
            <a:r>
              <a:rPr lang="vi-VN" sz="2800">
                <a:solidFill>
                  <a:schemeClr val="bg1"/>
                </a:solidFill>
                <a:latin typeface="Tahoma" panose="020B0604030504040204" pitchFamily="34" charset="0"/>
                <a:ea typeface="Tahoma" panose="020B0604030504040204" pitchFamily="34" charset="0"/>
                <a:cs typeface="Tahoma" panose="020B0604030504040204" pitchFamily="34" charset="0"/>
              </a:rPr>
              <a:t>Hệ thống được chia thành hai phần chính: phần mềm quản lý nhà trọ bằng WinForms và website hỗ trợ khách hàng.</a:t>
            </a:r>
            <a:endParaRPr lang="en-US" sz="28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5" name="Oval 14">
            <a:extLst>
              <a:ext uri="{FF2B5EF4-FFF2-40B4-BE49-F238E27FC236}">
                <a16:creationId xmlns:a16="http://schemas.microsoft.com/office/drawing/2014/main" id="{EC0DC66B-DBAB-B148-D049-A551E5995A0E}"/>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16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5194" y="-4610100"/>
            <a:ext cx="18810314" cy="18810314"/>
          </a:xfrm>
          <a:custGeom>
            <a:avLst/>
            <a:gdLst/>
            <a:ahLst/>
            <a:cxnLst/>
            <a:rect l="l" t="t" r="r" b="b"/>
            <a:pathLst>
              <a:path w="18810314" h="18810314">
                <a:moveTo>
                  <a:pt x="0" y="0"/>
                </a:moveTo>
                <a:lnTo>
                  <a:pt x="18810314" y="0"/>
                </a:lnTo>
                <a:lnTo>
                  <a:pt x="18810314" y="18810314"/>
                </a:lnTo>
                <a:lnTo>
                  <a:pt x="0" y="18810314"/>
                </a:lnTo>
                <a:lnTo>
                  <a:pt x="0" y="0"/>
                </a:lnTo>
                <a:close/>
              </a:path>
            </a:pathLst>
          </a:custGeom>
          <a:blipFill>
            <a:blip r:embed="rId2">
              <a:alphaModFix amt="20999"/>
            </a:blip>
            <a:stretch>
              <a:fillRect/>
            </a:stretch>
          </a:blipFill>
        </p:spPr>
      </p:sp>
      <p:grpSp>
        <p:nvGrpSpPr>
          <p:cNvPr id="21" name="Group 21"/>
          <p:cNvGrpSpPr/>
          <p:nvPr/>
        </p:nvGrpSpPr>
        <p:grpSpPr>
          <a:xfrm>
            <a:off x="17259300" y="2066886"/>
            <a:ext cx="5754080" cy="8220114"/>
            <a:chOff x="0" y="0"/>
            <a:chExt cx="4445000" cy="6350000"/>
          </a:xfrm>
        </p:grpSpPr>
        <p:sp>
          <p:nvSpPr>
            <p:cNvPr id="22" name="Freeform 22"/>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r="-201730"/>
              </a:stretch>
            </a:blipFill>
          </p:spPr>
        </p:sp>
      </p:grpSp>
      <p:grpSp>
        <p:nvGrpSpPr>
          <p:cNvPr id="23" name="Group 23"/>
          <p:cNvGrpSpPr/>
          <p:nvPr/>
        </p:nvGrpSpPr>
        <p:grpSpPr>
          <a:xfrm rot="-10800000">
            <a:off x="-4722727" y="267514"/>
            <a:ext cx="5754080" cy="8220114"/>
            <a:chOff x="0" y="0"/>
            <a:chExt cx="4445000" cy="6350000"/>
          </a:xfrm>
        </p:grpSpPr>
        <p:sp>
          <p:nvSpPr>
            <p:cNvPr id="24" name="Freeform 24"/>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r="-201730"/>
              </a:stretch>
            </a:blipFill>
          </p:spPr>
        </p:sp>
      </p:grpSp>
      <p:grpSp>
        <p:nvGrpSpPr>
          <p:cNvPr id="32" name="Group 32"/>
          <p:cNvGrpSpPr/>
          <p:nvPr/>
        </p:nvGrpSpPr>
        <p:grpSpPr>
          <a:xfrm rot="5400000">
            <a:off x="1295400" y="1257300"/>
            <a:ext cx="1224824" cy="122482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r="-126211"/>
              </a:stretch>
            </a:blipFill>
          </p:spPr>
        </p:sp>
      </p:grpSp>
      <p:grpSp>
        <p:nvGrpSpPr>
          <p:cNvPr id="3" name="Group 3"/>
          <p:cNvGrpSpPr/>
          <p:nvPr/>
        </p:nvGrpSpPr>
        <p:grpSpPr>
          <a:xfrm>
            <a:off x="3271684" y="2442767"/>
            <a:ext cx="3597403" cy="8644333"/>
            <a:chOff x="0" y="0"/>
            <a:chExt cx="862412" cy="3147764"/>
          </a:xfrm>
        </p:grpSpPr>
        <p:sp>
          <p:nvSpPr>
            <p:cNvPr id="4" name="Freeform 4"/>
            <p:cNvSpPr/>
            <p:nvPr/>
          </p:nvSpPr>
          <p:spPr>
            <a:xfrm>
              <a:off x="0" y="0"/>
              <a:ext cx="862412" cy="3147764"/>
            </a:xfrm>
            <a:custGeom>
              <a:avLst/>
              <a:gdLst/>
              <a:ahLst/>
              <a:cxnLst/>
              <a:rect l="l" t="t" r="r" b="b"/>
              <a:pathLst>
                <a:path w="862412" h="3147764">
                  <a:moveTo>
                    <a:pt x="215209" y="0"/>
                  </a:moveTo>
                  <a:lnTo>
                    <a:pt x="647203" y="0"/>
                  </a:lnTo>
                  <a:cubicBezTo>
                    <a:pt x="704280" y="0"/>
                    <a:pt x="759019" y="22674"/>
                    <a:pt x="799378" y="63033"/>
                  </a:cubicBezTo>
                  <a:cubicBezTo>
                    <a:pt x="839738" y="103393"/>
                    <a:pt x="862412" y="158132"/>
                    <a:pt x="862412" y="215209"/>
                  </a:cubicBezTo>
                  <a:lnTo>
                    <a:pt x="862412" y="2932556"/>
                  </a:lnTo>
                  <a:cubicBezTo>
                    <a:pt x="862412" y="2989633"/>
                    <a:pt x="839738" y="3044372"/>
                    <a:pt x="799378" y="3084731"/>
                  </a:cubicBezTo>
                  <a:cubicBezTo>
                    <a:pt x="759019" y="3125091"/>
                    <a:pt x="704280" y="3147764"/>
                    <a:pt x="647203" y="3147764"/>
                  </a:cubicBezTo>
                  <a:lnTo>
                    <a:pt x="215209" y="3147764"/>
                  </a:lnTo>
                  <a:cubicBezTo>
                    <a:pt x="158132" y="3147764"/>
                    <a:pt x="103393" y="3125091"/>
                    <a:pt x="63033" y="3084731"/>
                  </a:cubicBezTo>
                  <a:cubicBezTo>
                    <a:pt x="22674" y="3044372"/>
                    <a:pt x="0" y="2989633"/>
                    <a:pt x="0" y="2932556"/>
                  </a:cubicBezTo>
                  <a:lnTo>
                    <a:pt x="0" y="215209"/>
                  </a:lnTo>
                  <a:cubicBezTo>
                    <a:pt x="0" y="158132"/>
                    <a:pt x="22674" y="103393"/>
                    <a:pt x="63033" y="63033"/>
                  </a:cubicBezTo>
                  <a:cubicBezTo>
                    <a:pt x="103393" y="22674"/>
                    <a:pt x="158132" y="0"/>
                    <a:pt x="215209" y="0"/>
                  </a:cubicBezTo>
                  <a:close/>
                </a:path>
              </a:pathLst>
            </a:custGeom>
            <a:solidFill>
              <a:srgbClr val="051D40"/>
            </a:solidFill>
            <a:ln cap="rnd">
              <a:noFill/>
              <a:prstDash val="solid"/>
              <a:round/>
            </a:ln>
          </p:spPr>
        </p:sp>
        <p:sp>
          <p:nvSpPr>
            <p:cNvPr id="5" name="TextBox 5"/>
            <p:cNvSpPr txBox="1"/>
            <p:nvPr/>
          </p:nvSpPr>
          <p:spPr>
            <a:xfrm>
              <a:off x="0" y="-47625"/>
              <a:ext cx="862412" cy="3195389"/>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9" name="Group 9"/>
          <p:cNvGrpSpPr/>
          <p:nvPr/>
        </p:nvGrpSpPr>
        <p:grpSpPr>
          <a:xfrm>
            <a:off x="7302648" y="2442767"/>
            <a:ext cx="3597403" cy="8644333"/>
            <a:chOff x="0" y="0"/>
            <a:chExt cx="862412" cy="3147764"/>
          </a:xfrm>
        </p:grpSpPr>
        <p:sp>
          <p:nvSpPr>
            <p:cNvPr id="10" name="Freeform 10"/>
            <p:cNvSpPr/>
            <p:nvPr/>
          </p:nvSpPr>
          <p:spPr>
            <a:xfrm>
              <a:off x="0" y="0"/>
              <a:ext cx="862412" cy="3147764"/>
            </a:xfrm>
            <a:custGeom>
              <a:avLst/>
              <a:gdLst/>
              <a:ahLst/>
              <a:cxnLst/>
              <a:rect l="l" t="t" r="r" b="b"/>
              <a:pathLst>
                <a:path w="862412" h="3147764">
                  <a:moveTo>
                    <a:pt x="215209" y="0"/>
                  </a:moveTo>
                  <a:lnTo>
                    <a:pt x="647203" y="0"/>
                  </a:lnTo>
                  <a:cubicBezTo>
                    <a:pt x="704280" y="0"/>
                    <a:pt x="759019" y="22674"/>
                    <a:pt x="799378" y="63033"/>
                  </a:cubicBezTo>
                  <a:cubicBezTo>
                    <a:pt x="839738" y="103393"/>
                    <a:pt x="862412" y="158132"/>
                    <a:pt x="862412" y="215209"/>
                  </a:cubicBezTo>
                  <a:lnTo>
                    <a:pt x="862412" y="2932556"/>
                  </a:lnTo>
                  <a:cubicBezTo>
                    <a:pt x="862412" y="2989633"/>
                    <a:pt x="839738" y="3044372"/>
                    <a:pt x="799378" y="3084731"/>
                  </a:cubicBezTo>
                  <a:cubicBezTo>
                    <a:pt x="759019" y="3125091"/>
                    <a:pt x="704280" y="3147764"/>
                    <a:pt x="647203" y="3147764"/>
                  </a:cubicBezTo>
                  <a:lnTo>
                    <a:pt x="215209" y="3147764"/>
                  </a:lnTo>
                  <a:cubicBezTo>
                    <a:pt x="158132" y="3147764"/>
                    <a:pt x="103393" y="3125091"/>
                    <a:pt x="63033" y="3084731"/>
                  </a:cubicBezTo>
                  <a:cubicBezTo>
                    <a:pt x="22674" y="3044372"/>
                    <a:pt x="0" y="2989633"/>
                    <a:pt x="0" y="2932556"/>
                  </a:cubicBezTo>
                  <a:lnTo>
                    <a:pt x="0" y="215209"/>
                  </a:lnTo>
                  <a:cubicBezTo>
                    <a:pt x="0" y="158132"/>
                    <a:pt x="22674" y="103393"/>
                    <a:pt x="63033" y="63033"/>
                  </a:cubicBezTo>
                  <a:cubicBezTo>
                    <a:pt x="103393" y="22674"/>
                    <a:pt x="158132" y="0"/>
                    <a:pt x="215209" y="0"/>
                  </a:cubicBezTo>
                  <a:close/>
                </a:path>
              </a:pathLst>
            </a:custGeom>
            <a:solidFill>
              <a:srgbClr val="051D40"/>
            </a:solidFill>
            <a:ln cap="rnd">
              <a:noFill/>
              <a:prstDash val="solid"/>
              <a:round/>
            </a:ln>
          </p:spPr>
          <p:txBody>
            <a:bodyPr/>
            <a:lstStyle/>
            <a:p>
              <a:endParaRPr lang="en-US"/>
            </a:p>
          </p:txBody>
        </p:sp>
        <p:sp>
          <p:nvSpPr>
            <p:cNvPr id="11" name="TextBox 11"/>
            <p:cNvSpPr txBox="1"/>
            <p:nvPr/>
          </p:nvSpPr>
          <p:spPr>
            <a:xfrm>
              <a:off x="0" y="-47625"/>
              <a:ext cx="862412" cy="3195389"/>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15" name="Group 15"/>
          <p:cNvGrpSpPr/>
          <p:nvPr/>
        </p:nvGrpSpPr>
        <p:grpSpPr>
          <a:xfrm>
            <a:off x="11346625" y="2442767"/>
            <a:ext cx="3597403" cy="8644333"/>
            <a:chOff x="0" y="0"/>
            <a:chExt cx="862412" cy="3147764"/>
          </a:xfrm>
        </p:grpSpPr>
        <p:sp>
          <p:nvSpPr>
            <p:cNvPr id="16" name="Freeform 16"/>
            <p:cNvSpPr/>
            <p:nvPr/>
          </p:nvSpPr>
          <p:spPr>
            <a:xfrm>
              <a:off x="0" y="0"/>
              <a:ext cx="862412" cy="3147764"/>
            </a:xfrm>
            <a:custGeom>
              <a:avLst/>
              <a:gdLst/>
              <a:ahLst/>
              <a:cxnLst/>
              <a:rect l="l" t="t" r="r" b="b"/>
              <a:pathLst>
                <a:path w="862412" h="3147764">
                  <a:moveTo>
                    <a:pt x="215209" y="0"/>
                  </a:moveTo>
                  <a:lnTo>
                    <a:pt x="647203" y="0"/>
                  </a:lnTo>
                  <a:cubicBezTo>
                    <a:pt x="704280" y="0"/>
                    <a:pt x="759019" y="22674"/>
                    <a:pt x="799378" y="63033"/>
                  </a:cubicBezTo>
                  <a:cubicBezTo>
                    <a:pt x="839738" y="103393"/>
                    <a:pt x="862412" y="158132"/>
                    <a:pt x="862412" y="215209"/>
                  </a:cubicBezTo>
                  <a:lnTo>
                    <a:pt x="862412" y="2932556"/>
                  </a:lnTo>
                  <a:cubicBezTo>
                    <a:pt x="862412" y="2989633"/>
                    <a:pt x="839738" y="3044372"/>
                    <a:pt x="799378" y="3084731"/>
                  </a:cubicBezTo>
                  <a:cubicBezTo>
                    <a:pt x="759019" y="3125091"/>
                    <a:pt x="704280" y="3147764"/>
                    <a:pt x="647203" y="3147764"/>
                  </a:cubicBezTo>
                  <a:lnTo>
                    <a:pt x="215209" y="3147764"/>
                  </a:lnTo>
                  <a:cubicBezTo>
                    <a:pt x="158132" y="3147764"/>
                    <a:pt x="103393" y="3125091"/>
                    <a:pt x="63033" y="3084731"/>
                  </a:cubicBezTo>
                  <a:cubicBezTo>
                    <a:pt x="22674" y="3044372"/>
                    <a:pt x="0" y="2989633"/>
                    <a:pt x="0" y="2932556"/>
                  </a:cubicBezTo>
                  <a:lnTo>
                    <a:pt x="0" y="215209"/>
                  </a:lnTo>
                  <a:cubicBezTo>
                    <a:pt x="0" y="158132"/>
                    <a:pt x="22674" y="103393"/>
                    <a:pt x="63033" y="63033"/>
                  </a:cubicBezTo>
                  <a:cubicBezTo>
                    <a:pt x="103393" y="22674"/>
                    <a:pt x="158132" y="0"/>
                    <a:pt x="215209" y="0"/>
                  </a:cubicBezTo>
                  <a:close/>
                </a:path>
              </a:pathLst>
            </a:custGeom>
            <a:solidFill>
              <a:srgbClr val="051D40"/>
            </a:solidFill>
            <a:ln cap="rnd">
              <a:noFill/>
              <a:prstDash val="solid"/>
              <a:round/>
            </a:ln>
          </p:spPr>
        </p:sp>
        <p:sp>
          <p:nvSpPr>
            <p:cNvPr id="17" name="TextBox 17"/>
            <p:cNvSpPr txBox="1"/>
            <p:nvPr/>
          </p:nvSpPr>
          <p:spPr>
            <a:xfrm>
              <a:off x="0" y="-47625"/>
              <a:ext cx="862412" cy="3195389"/>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25" name="TextBox 25"/>
          <p:cNvSpPr txBox="1"/>
          <p:nvPr/>
        </p:nvSpPr>
        <p:spPr>
          <a:xfrm>
            <a:off x="3444874" y="6170410"/>
            <a:ext cx="3123845" cy="1004378"/>
          </a:xfrm>
          <a:prstGeom prst="rect">
            <a:avLst/>
          </a:prstGeom>
        </p:spPr>
        <p:txBody>
          <a:bodyPr lIns="0" tIns="0" rIns="0" bIns="0" rtlCol="0" anchor="t">
            <a:spAutoFit/>
          </a:bodyPr>
          <a:lstStyle/>
          <a:p>
            <a:pPr algn="ctr">
              <a:lnSpc>
                <a:spcPts val="4118"/>
              </a:lnSpc>
            </a:pPr>
            <a:r>
              <a:rPr lang="en-US" sz="3200" b="1" spc="171">
                <a:solidFill>
                  <a:srgbClr val="FFFBFB"/>
                </a:solidFill>
                <a:latin typeface="Tahoma" panose="020B0604030504040204" pitchFamily="34" charset="0"/>
                <a:ea typeface="Tahoma" panose="020B0604030504040204" pitchFamily="34" charset="0"/>
                <a:cs typeface="Tahoma" panose="020B0604030504040204" pitchFamily="34" charset="0"/>
                <a:sym typeface="Almarai Bold"/>
              </a:rPr>
              <a:t>Nguyễn Hữu Sang</a:t>
            </a:r>
          </a:p>
        </p:txBody>
      </p:sp>
      <p:sp>
        <p:nvSpPr>
          <p:cNvPr id="26" name="TextBox 26"/>
          <p:cNvSpPr txBox="1"/>
          <p:nvPr/>
        </p:nvSpPr>
        <p:spPr>
          <a:xfrm>
            <a:off x="3690262" y="7302430"/>
            <a:ext cx="2633068" cy="368307"/>
          </a:xfrm>
          <a:prstGeom prst="rect">
            <a:avLst/>
          </a:prstGeom>
        </p:spPr>
        <p:txBody>
          <a:bodyPr lIns="0" tIns="0" rIns="0" bIns="0" rtlCol="0" anchor="t">
            <a:spAutoFit/>
          </a:bodyPr>
          <a:lstStyle/>
          <a:p>
            <a:pPr algn="ctr">
              <a:lnSpc>
                <a:spcPts val="2818"/>
              </a:lnSpc>
            </a:pPr>
            <a:r>
              <a:rPr lang="en-US" sz="2349" b="1" spc="117">
                <a:solidFill>
                  <a:srgbClr val="17E3B2"/>
                </a:solidFill>
                <a:latin typeface="Almarai Bold"/>
                <a:ea typeface="Almarai Bold"/>
                <a:cs typeface="Almarai Bold"/>
                <a:sym typeface="Almarai Bold"/>
              </a:rPr>
              <a:t>2001216103</a:t>
            </a:r>
          </a:p>
        </p:txBody>
      </p:sp>
      <p:sp>
        <p:nvSpPr>
          <p:cNvPr id="27" name="TextBox 27"/>
          <p:cNvSpPr txBox="1"/>
          <p:nvPr/>
        </p:nvSpPr>
        <p:spPr>
          <a:xfrm>
            <a:off x="7952303" y="6170410"/>
            <a:ext cx="2298092" cy="1004378"/>
          </a:xfrm>
          <a:prstGeom prst="rect">
            <a:avLst/>
          </a:prstGeom>
        </p:spPr>
        <p:txBody>
          <a:bodyPr lIns="0" tIns="0" rIns="0" bIns="0" rtlCol="0" anchor="t">
            <a:spAutoFit/>
          </a:bodyPr>
          <a:lstStyle/>
          <a:p>
            <a:pPr algn="ctr">
              <a:lnSpc>
                <a:spcPts val="4118"/>
              </a:lnSpc>
            </a:pPr>
            <a:r>
              <a:rPr lang="en-US" sz="3200" b="1" spc="171">
                <a:solidFill>
                  <a:srgbClr val="FFFBFB"/>
                </a:solidFill>
                <a:latin typeface="Tahoma" panose="020B0604030504040204" pitchFamily="34" charset="0"/>
                <a:ea typeface="Tahoma" panose="020B0604030504040204" pitchFamily="34" charset="0"/>
                <a:cs typeface="Tahoma" panose="020B0604030504040204" pitchFamily="34" charset="0"/>
                <a:sym typeface="Almarai Bold"/>
              </a:rPr>
              <a:t>Đỗ Hoàng Phi</a:t>
            </a:r>
          </a:p>
        </p:txBody>
      </p:sp>
      <p:sp>
        <p:nvSpPr>
          <p:cNvPr id="28" name="TextBox 28"/>
          <p:cNvSpPr txBox="1"/>
          <p:nvPr/>
        </p:nvSpPr>
        <p:spPr>
          <a:xfrm>
            <a:off x="7734239" y="7302430"/>
            <a:ext cx="2633068" cy="368307"/>
          </a:xfrm>
          <a:prstGeom prst="rect">
            <a:avLst/>
          </a:prstGeom>
        </p:spPr>
        <p:txBody>
          <a:bodyPr lIns="0" tIns="0" rIns="0" bIns="0" rtlCol="0" anchor="t">
            <a:spAutoFit/>
          </a:bodyPr>
          <a:lstStyle/>
          <a:p>
            <a:pPr algn="ctr">
              <a:lnSpc>
                <a:spcPts val="2818"/>
              </a:lnSpc>
            </a:pPr>
            <a:r>
              <a:rPr lang="en-US" sz="2349" b="1" spc="117">
                <a:solidFill>
                  <a:srgbClr val="17E3B2"/>
                </a:solidFill>
                <a:latin typeface="Almarai Bold"/>
                <a:ea typeface="Almarai Bold"/>
                <a:cs typeface="Almarai Bold"/>
                <a:sym typeface="Almarai Bold"/>
              </a:rPr>
              <a:t>2001216031</a:t>
            </a:r>
          </a:p>
        </p:txBody>
      </p:sp>
      <p:sp>
        <p:nvSpPr>
          <p:cNvPr id="29" name="TextBox 29"/>
          <p:cNvSpPr txBox="1"/>
          <p:nvPr/>
        </p:nvSpPr>
        <p:spPr>
          <a:xfrm>
            <a:off x="11996280" y="6170410"/>
            <a:ext cx="2298092" cy="1004378"/>
          </a:xfrm>
          <a:prstGeom prst="rect">
            <a:avLst/>
          </a:prstGeom>
        </p:spPr>
        <p:txBody>
          <a:bodyPr lIns="0" tIns="0" rIns="0" bIns="0" rtlCol="0" anchor="t">
            <a:spAutoFit/>
          </a:bodyPr>
          <a:lstStyle/>
          <a:p>
            <a:pPr algn="ctr">
              <a:lnSpc>
                <a:spcPts val="4118"/>
              </a:lnSpc>
            </a:pPr>
            <a:r>
              <a:rPr lang="en-US" sz="3200" b="1" spc="171">
                <a:solidFill>
                  <a:srgbClr val="FFFBFB"/>
                </a:solidFill>
                <a:latin typeface="Tahoma" panose="020B0604030504040204" pitchFamily="34" charset="0"/>
                <a:ea typeface="Tahoma" panose="020B0604030504040204" pitchFamily="34" charset="0"/>
                <a:cs typeface="Tahoma" panose="020B0604030504040204" pitchFamily="34" charset="0"/>
                <a:sym typeface="Almarai Bold"/>
              </a:rPr>
              <a:t>Hoàng Văn Trí</a:t>
            </a:r>
          </a:p>
        </p:txBody>
      </p:sp>
      <p:sp>
        <p:nvSpPr>
          <p:cNvPr id="30" name="TextBox 30"/>
          <p:cNvSpPr txBox="1"/>
          <p:nvPr/>
        </p:nvSpPr>
        <p:spPr>
          <a:xfrm>
            <a:off x="11828792" y="7326586"/>
            <a:ext cx="2633068" cy="368307"/>
          </a:xfrm>
          <a:prstGeom prst="rect">
            <a:avLst/>
          </a:prstGeom>
        </p:spPr>
        <p:txBody>
          <a:bodyPr lIns="0" tIns="0" rIns="0" bIns="0" rtlCol="0" anchor="t">
            <a:spAutoFit/>
          </a:bodyPr>
          <a:lstStyle/>
          <a:p>
            <a:pPr algn="ctr">
              <a:lnSpc>
                <a:spcPts val="2818"/>
              </a:lnSpc>
            </a:pPr>
            <a:r>
              <a:rPr lang="en-US" sz="2349" b="1" spc="117">
                <a:solidFill>
                  <a:srgbClr val="17E3B2"/>
                </a:solidFill>
                <a:latin typeface="Almarai Bold"/>
                <a:ea typeface="Almarai Bold"/>
                <a:cs typeface="Almarai Bold"/>
                <a:sym typeface="Almarai Bold"/>
              </a:rPr>
              <a:t>2001210517</a:t>
            </a:r>
          </a:p>
        </p:txBody>
      </p:sp>
      <p:sp>
        <p:nvSpPr>
          <p:cNvPr id="42" name="Oval 41">
            <a:extLst>
              <a:ext uri="{FF2B5EF4-FFF2-40B4-BE49-F238E27FC236}">
                <a16:creationId xmlns:a16="http://schemas.microsoft.com/office/drawing/2014/main" id="{5B71F928-538C-DC70-EB72-60F2137A37CF}"/>
              </a:ext>
            </a:extLst>
          </p:cNvPr>
          <p:cNvSpPr/>
          <p:nvPr/>
        </p:nvSpPr>
        <p:spPr>
          <a:xfrm>
            <a:off x="7587856" y="2883818"/>
            <a:ext cx="3023275" cy="3023275"/>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50FE4DA-20F3-5C4A-50DA-24120117952C}"/>
              </a:ext>
            </a:extLst>
          </p:cNvPr>
          <p:cNvSpPr/>
          <p:nvPr/>
        </p:nvSpPr>
        <p:spPr>
          <a:xfrm>
            <a:off x="11680554" y="2883818"/>
            <a:ext cx="3023275" cy="3023275"/>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A9744F2-42F6-505A-467A-0FA137B90099}"/>
              </a:ext>
            </a:extLst>
          </p:cNvPr>
          <p:cNvSpPr/>
          <p:nvPr/>
        </p:nvSpPr>
        <p:spPr>
          <a:xfrm>
            <a:off x="3495158" y="2883818"/>
            <a:ext cx="3023275" cy="3023275"/>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417072F9-C0A1-F5A2-69C3-2D7E9658CA26}"/>
              </a:ext>
            </a:extLst>
          </p:cNvPr>
          <p:cNvSpPr txBox="1"/>
          <p:nvPr/>
        </p:nvSpPr>
        <p:spPr>
          <a:xfrm>
            <a:off x="5973068" y="600164"/>
            <a:ext cx="6820502" cy="1314271"/>
          </a:xfrm>
          <a:prstGeom prst="rect">
            <a:avLst/>
          </a:prstGeom>
          <a:noFill/>
        </p:spPr>
        <p:txBody>
          <a:bodyPr wrap="square">
            <a:spAutoFit/>
          </a:bodyPr>
          <a:lstStyle/>
          <a:p>
            <a:pPr algn="l">
              <a:lnSpc>
                <a:spcPts val="11466"/>
              </a:lnSpc>
            </a:pPr>
            <a:r>
              <a:rPr lang="en-US" sz="4400" b="1">
                <a:solidFill>
                  <a:schemeClr val="accent2">
                    <a:lumMod val="50000"/>
                  </a:schemeClr>
                </a:solidFill>
                <a:latin typeface="Tahoma" panose="020B0604030504040204" pitchFamily="34" charset="0"/>
                <a:ea typeface="Tahoma" panose="020B0604030504040204" pitchFamily="34" charset="0"/>
                <a:cs typeface="Tahoma" panose="020B0604030504040204" pitchFamily="34" charset="0"/>
                <a:sym typeface="Almarai Bold"/>
              </a:rPr>
              <a:t>THÀNH VIÊN NHÓM</a:t>
            </a:r>
          </a:p>
        </p:txBody>
      </p:sp>
    </p:spTree>
    <p:extLst>
      <p:ext uri="{BB962C8B-B14F-4D97-AF65-F5344CB8AC3E}">
        <p14:creationId xmlns:p14="http://schemas.microsoft.com/office/powerpoint/2010/main" val="145756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1000"/>
                                        <p:tgtEl>
                                          <p:spTgt spid="25"/>
                                        </p:tgtEl>
                                      </p:cBhvr>
                                    </p:animEffect>
                                    <p:anim calcmode="lin" valueType="num">
                                      <p:cBhvr>
                                        <p:cTn id="41" dur="1000" fill="hold"/>
                                        <p:tgtEl>
                                          <p:spTgt spid="25"/>
                                        </p:tgtEl>
                                        <p:attrNameLst>
                                          <p:attrName>ppt_x</p:attrName>
                                        </p:attrNameLst>
                                      </p:cBhvr>
                                      <p:tavLst>
                                        <p:tav tm="0">
                                          <p:val>
                                            <p:strVal val="#ppt_x"/>
                                          </p:val>
                                        </p:tav>
                                        <p:tav tm="100000">
                                          <p:val>
                                            <p:strVal val="#ppt_x"/>
                                          </p:val>
                                        </p:tav>
                                      </p:tavLst>
                                    </p:anim>
                                    <p:anim calcmode="lin" valueType="num">
                                      <p:cBhvr>
                                        <p:cTn id="42" dur="1000" fill="hold"/>
                                        <p:tgtEl>
                                          <p:spTgt spid="2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1000"/>
                                        <p:tgtEl>
                                          <p:spTgt spid="26"/>
                                        </p:tgtEl>
                                      </p:cBhvr>
                                    </p:animEffect>
                                    <p:anim calcmode="lin" valueType="num">
                                      <p:cBhvr>
                                        <p:cTn id="46" dur="1000" fill="hold"/>
                                        <p:tgtEl>
                                          <p:spTgt spid="26"/>
                                        </p:tgtEl>
                                        <p:attrNameLst>
                                          <p:attrName>ppt_x</p:attrName>
                                        </p:attrNameLst>
                                      </p:cBhvr>
                                      <p:tavLst>
                                        <p:tav tm="0">
                                          <p:val>
                                            <p:strVal val="#ppt_x"/>
                                          </p:val>
                                        </p:tav>
                                        <p:tav tm="100000">
                                          <p:val>
                                            <p:strVal val="#ppt_x"/>
                                          </p:val>
                                        </p:tav>
                                      </p:tavLst>
                                    </p:anim>
                                    <p:anim calcmode="lin" valueType="num">
                                      <p:cBhvr>
                                        <p:cTn id="47" dur="1000" fill="hold"/>
                                        <p:tgtEl>
                                          <p:spTgt spid="26"/>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1000"/>
                                        <p:tgtEl>
                                          <p:spTgt spid="28"/>
                                        </p:tgtEl>
                                      </p:cBhvr>
                                    </p:animEffect>
                                    <p:anim calcmode="lin" valueType="num">
                                      <p:cBhvr>
                                        <p:cTn id="51" dur="1000" fill="hold"/>
                                        <p:tgtEl>
                                          <p:spTgt spid="28"/>
                                        </p:tgtEl>
                                        <p:attrNameLst>
                                          <p:attrName>ppt_x</p:attrName>
                                        </p:attrNameLst>
                                      </p:cBhvr>
                                      <p:tavLst>
                                        <p:tav tm="0">
                                          <p:val>
                                            <p:strVal val="#ppt_x"/>
                                          </p:val>
                                        </p:tav>
                                        <p:tav tm="100000">
                                          <p:val>
                                            <p:strVal val="#ppt_x"/>
                                          </p:val>
                                        </p:tav>
                                      </p:tavLst>
                                    </p:anim>
                                    <p:anim calcmode="lin" valueType="num">
                                      <p:cBhvr>
                                        <p:cTn id="52" dur="1000" fill="hold"/>
                                        <p:tgtEl>
                                          <p:spTgt spid="28"/>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1000"/>
                                        <p:tgtEl>
                                          <p:spTgt spid="29"/>
                                        </p:tgtEl>
                                      </p:cBhvr>
                                    </p:animEffect>
                                    <p:anim calcmode="lin" valueType="num">
                                      <p:cBhvr>
                                        <p:cTn id="56" dur="1000" fill="hold"/>
                                        <p:tgtEl>
                                          <p:spTgt spid="29"/>
                                        </p:tgtEl>
                                        <p:attrNameLst>
                                          <p:attrName>ppt_x</p:attrName>
                                        </p:attrNameLst>
                                      </p:cBhvr>
                                      <p:tavLst>
                                        <p:tav tm="0">
                                          <p:val>
                                            <p:strVal val="#ppt_x"/>
                                          </p:val>
                                        </p:tav>
                                        <p:tav tm="100000">
                                          <p:val>
                                            <p:strVal val="#ppt_x"/>
                                          </p:val>
                                        </p:tav>
                                      </p:tavLst>
                                    </p:anim>
                                    <p:anim calcmode="lin" valueType="num">
                                      <p:cBhvr>
                                        <p:cTn id="57" dur="1000" fill="hold"/>
                                        <p:tgtEl>
                                          <p:spTgt spid="29"/>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1000"/>
                                        <p:tgtEl>
                                          <p:spTgt spid="30"/>
                                        </p:tgtEl>
                                      </p:cBhvr>
                                    </p:animEffect>
                                    <p:anim calcmode="lin" valueType="num">
                                      <p:cBhvr>
                                        <p:cTn id="61" dur="1000" fill="hold"/>
                                        <p:tgtEl>
                                          <p:spTgt spid="30"/>
                                        </p:tgtEl>
                                        <p:attrNameLst>
                                          <p:attrName>ppt_x</p:attrName>
                                        </p:attrNameLst>
                                      </p:cBhvr>
                                      <p:tavLst>
                                        <p:tav tm="0">
                                          <p:val>
                                            <p:strVal val="#ppt_x"/>
                                          </p:val>
                                        </p:tav>
                                        <p:tav tm="100000">
                                          <p:val>
                                            <p:strVal val="#ppt_x"/>
                                          </p:val>
                                        </p:tav>
                                      </p:tavLst>
                                    </p:anim>
                                    <p:anim calcmode="lin" valueType="num">
                                      <p:cBhvr>
                                        <p:cTn id="6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42" grpId="0" animBg="1"/>
      <p:bldP spid="43" grpId="0" animBg="1"/>
      <p:bldP spid="4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4714495" y="-1162197"/>
            <a:ext cx="6376662" cy="637666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4" name="Group 4"/>
          <p:cNvGrpSpPr/>
          <p:nvPr/>
        </p:nvGrpSpPr>
        <p:grpSpPr>
          <a:xfrm>
            <a:off x="-15611828" y="-4600836"/>
            <a:ext cx="7594311" cy="759431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6" name="TextBox 6"/>
          <p:cNvSpPr txBox="1"/>
          <p:nvPr/>
        </p:nvSpPr>
        <p:spPr>
          <a:xfrm>
            <a:off x="-14093916" y="-1261722"/>
            <a:ext cx="4800049" cy="1857375"/>
          </a:xfrm>
          <a:prstGeom prst="rect">
            <a:avLst/>
          </a:prstGeom>
        </p:spPr>
        <p:txBody>
          <a:bodyPr lIns="0" tIns="0" rIns="0" bIns="0" rtlCol="0" anchor="t">
            <a:spAutoFit/>
          </a:bodyPr>
          <a:lstStyle/>
          <a:p>
            <a:pPr algn="ctr">
              <a:lnSpc>
                <a:spcPts val="7288"/>
              </a:lnSpc>
            </a:pPr>
            <a:r>
              <a:rPr lang="en-US" sz="6073" b="1">
                <a:solidFill>
                  <a:srgbClr val="FFFFFF"/>
                </a:solidFill>
                <a:latin typeface="Almarai Bold"/>
                <a:ea typeface="Almarai Bold"/>
                <a:cs typeface="Almarai Bold"/>
                <a:sym typeface="Almarai Bold"/>
              </a:rPr>
              <a:t>PROJECT</a:t>
            </a:r>
          </a:p>
          <a:p>
            <a:pPr marL="0" lvl="0" indent="0" algn="ctr">
              <a:lnSpc>
                <a:spcPts val="7288"/>
              </a:lnSpc>
              <a:spcBef>
                <a:spcPct val="0"/>
              </a:spcBef>
            </a:pPr>
            <a:r>
              <a:rPr lang="en-US" sz="6073" b="1">
                <a:solidFill>
                  <a:srgbClr val="FFFFFF"/>
                </a:solidFill>
                <a:latin typeface="Almarai Bold"/>
                <a:ea typeface="Almarai Bold"/>
                <a:cs typeface="Almarai Bold"/>
                <a:sym typeface="Almarai Bold"/>
              </a:rPr>
              <a:t>CONCEPT</a:t>
            </a:r>
          </a:p>
        </p:txBody>
      </p:sp>
      <p:sp>
        <p:nvSpPr>
          <p:cNvPr id="7" name="TextBox 7"/>
          <p:cNvSpPr txBox="1"/>
          <p:nvPr/>
        </p:nvSpPr>
        <p:spPr>
          <a:xfrm>
            <a:off x="4429817" y="2483939"/>
            <a:ext cx="4402447" cy="540917"/>
          </a:xfrm>
          <a:prstGeom prst="rect">
            <a:avLst/>
          </a:prstGeom>
        </p:spPr>
        <p:txBody>
          <a:bodyPr lIns="0" tIns="0" rIns="0" bIns="0" rtlCol="0" anchor="t">
            <a:spAutoFit/>
          </a:bodyPr>
          <a:lstStyle/>
          <a:p>
            <a:pPr marL="0" lvl="0" indent="0" algn="l">
              <a:lnSpc>
                <a:spcPts val="4657"/>
              </a:lnSpc>
              <a:spcBef>
                <a:spcPct val="0"/>
              </a:spcBef>
            </a:pPr>
            <a:r>
              <a:rPr lang="en-US" sz="3374" b="1">
                <a:solidFill>
                  <a:srgbClr val="17E3B2"/>
                </a:solidFill>
                <a:latin typeface="Tahoma" panose="020B0604030504040204" pitchFamily="34" charset="0"/>
                <a:ea typeface="Tahoma" panose="020B0604030504040204" pitchFamily="34" charset="0"/>
                <a:cs typeface="Tahoma" panose="020B0604030504040204" pitchFamily="34" charset="0"/>
                <a:sym typeface="Almarai Bold"/>
              </a:rPr>
              <a:t>Quản lý phòng </a:t>
            </a:r>
          </a:p>
        </p:txBody>
      </p:sp>
      <p:sp>
        <p:nvSpPr>
          <p:cNvPr id="8" name="TextBox 8"/>
          <p:cNvSpPr txBox="1"/>
          <p:nvPr/>
        </p:nvSpPr>
        <p:spPr>
          <a:xfrm>
            <a:off x="4447157" y="3163260"/>
            <a:ext cx="12316843" cy="692497"/>
          </a:xfrm>
          <a:prstGeom prst="rect">
            <a:avLst/>
          </a:prstGeom>
        </p:spPr>
        <p:txBody>
          <a:bodyPr wrap="square" lIns="0" tIns="0" rIns="0" bIns="0" rtlCol="0" anchor="t">
            <a:spAutoFit/>
          </a:bodyPr>
          <a:lstStyle>
            <a:defPPr>
              <a:defRPr lang="en-US"/>
            </a:defPPr>
            <a:lvl1pPr lvl="0" indent="0">
              <a:lnSpc>
                <a:spcPts val="2664"/>
              </a:lnSpc>
              <a:spcBef>
                <a:spcPct val="0"/>
              </a:spcBef>
              <a:defRPr sz="2400" u="none" strike="noStrike">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r>
              <a:rPr lang="en-US">
                <a:sym typeface="Almarai"/>
              </a:rPr>
              <a:t>Thực hiện việc quản lý mọi thông tin cho phòng, quản lý tài khoản ,dịch vụ và các thông tin liên quan đến nội dung phòng, phản hồi từ khách hàng đối với chất lượng cung cấp </a:t>
            </a:r>
          </a:p>
        </p:txBody>
      </p:sp>
      <p:grpSp>
        <p:nvGrpSpPr>
          <p:cNvPr id="40" name="Group 39">
            <a:extLst>
              <a:ext uri="{FF2B5EF4-FFF2-40B4-BE49-F238E27FC236}">
                <a16:creationId xmlns:a16="http://schemas.microsoft.com/office/drawing/2014/main" id="{FDE461E9-456F-AE04-A812-75B54815506C}"/>
              </a:ext>
            </a:extLst>
          </p:cNvPr>
          <p:cNvGrpSpPr/>
          <p:nvPr/>
        </p:nvGrpSpPr>
        <p:grpSpPr>
          <a:xfrm>
            <a:off x="2640207" y="2654494"/>
            <a:ext cx="1371267" cy="1371267"/>
            <a:chOff x="2637963" y="2735630"/>
            <a:chExt cx="1371267" cy="1371267"/>
          </a:xfrm>
        </p:grpSpPr>
        <p:grpSp>
          <p:nvGrpSpPr>
            <p:cNvPr id="9" name="Group 9"/>
            <p:cNvGrpSpPr/>
            <p:nvPr/>
          </p:nvGrpSpPr>
          <p:grpSpPr>
            <a:xfrm>
              <a:off x="2637963" y="2735630"/>
              <a:ext cx="1371267" cy="137126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18" name="Freeform 18"/>
            <p:cNvSpPr/>
            <p:nvPr/>
          </p:nvSpPr>
          <p:spPr>
            <a:xfrm>
              <a:off x="2999888" y="3045283"/>
              <a:ext cx="733166" cy="714504"/>
            </a:xfrm>
            <a:custGeom>
              <a:avLst/>
              <a:gdLst/>
              <a:ahLst/>
              <a:cxnLst/>
              <a:rect l="l" t="t" r="r" b="b"/>
              <a:pathLst>
                <a:path w="733166" h="714504">
                  <a:moveTo>
                    <a:pt x="0" y="0"/>
                  </a:moveTo>
                  <a:lnTo>
                    <a:pt x="733167" y="0"/>
                  </a:lnTo>
                  <a:lnTo>
                    <a:pt x="733167" y="714504"/>
                  </a:lnTo>
                  <a:lnTo>
                    <a:pt x="0" y="714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9" name="TextBox 19"/>
          <p:cNvSpPr txBox="1"/>
          <p:nvPr/>
        </p:nvSpPr>
        <p:spPr>
          <a:xfrm>
            <a:off x="4429817" y="4476893"/>
            <a:ext cx="4402447" cy="540917"/>
          </a:xfrm>
          <a:prstGeom prst="rect">
            <a:avLst/>
          </a:prstGeom>
        </p:spPr>
        <p:txBody>
          <a:bodyPr lIns="0" tIns="0" rIns="0" bIns="0" rtlCol="0" anchor="t">
            <a:spAutoFit/>
          </a:bodyPr>
          <a:lstStyle/>
          <a:p>
            <a:pPr marL="0" lvl="0" indent="0" algn="l">
              <a:lnSpc>
                <a:spcPts val="4657"/>
              </a:lnSpc>
              <a:spcBef>
                <a:spcPct val="0"/>
              </a:spcBef>
            </a:pPr>
            <a:r>
              <a:rPr lang="en-US" sz="3374" b="1">
                <a:solidFill>
                  <a:srgbClr val="17E3B2"/>
                </a:solidFill>
                <a:latin typeface="Tahoma" panose="020B0604030504040204" pitchFamily="34" charset="0"/>
                <a:ea typeface="Tahoma" panose="020B0604030504040204" pitchFamily="34" charset="0"/>
                <a:cs typeface="Tahoma" panose="020B0604030504040204" pitchFamily="34" charset="0"/>
                <a:sym typeface="Almarai Bold"/>
              </a:rPr>
              <a:t>Quản lý dân cư</a:t>
            </a:r>
          </a:p>
        </p:txBody>
      </p:sp>
      <p:sp>
        <p:nvSpPr>
          <p:cNvPr id="20" name="TextBox 20"/>
          <p:cNvSpPr txBox="1"/>
          <p:nvPr/>
        </p:nvSpPr>
        <p:spPr>
          <a:xfrm>
            <a:off x="4447157" y="5105714"/>
            <a:ext cx="12316843" cy="692497"/>
          </a:xfrm>
          <a:prstGeom prst="rect">
            <a:avLst/>
          </a:prstGeom>
        </p:spPr>
        <p:txBody>
          <a:bodyPr wrap="square" lIns="0" tIns="0" rIns="0" bIns="0" rtlCol="0" anchor="t">
            <a:spAutoFit/>
          </a:bodyPr>
          <a:lstStyle>
            <a:defPPr>
              <a:defRPr lang="en-US"/>
            </a:defPPr>
            <a:lvl1pPr lvl="0" indent="0">
              <a:lnSpc>
                <a:spcPts val="2664"/>
              </a:lnSpc>
              <a:spcBef>
                <a:spcPct val="0"/>
              </a:spcBef>
              <a:defRPr sz="2400" u="none" strike="noStrike">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r>
              <a:rPr lang="en-US">
                <a:sym typeface="Almarai"/>
              </a:rPr>
              <a:t>Quản lý thông tin dân cư có trong hệ thống, hiểu rõ thông tin khách hàng và nhu cầu khách hang mong muốn để đáp ứng chinh xác</a:t>
            </a:r>
          </a:p>
        </p:txBody>
      </p:sp>
      <p:grpSp>
        <p:nvGrpSpPr>
          <p:cNvPr id="39" name="Group 38">
            <a:extLst>
              <a:ext uri="{FF2B5EF4-FFF2-40B4-BE49-F238E27FC236}">
                <a16:creationId xmlns:a16="http://schemas.microsoft.com/office/drawing/2014/main" id="{018A8008-819D-56DD-2782-DD371E08999D}"/>
              </a:ext>
            </a:extLst>
          </p:cNvPr>
          <p:cNvGrpSpPr/>
          <p:nvPr/>
        </p:nvGrpSpPr>
        <p:grpSpPr>
          <a:xfrm>
            <a:off x="2670421" y="4634551"/>
            <a:ext cx="1371267" cy="1371267"/>
            <a:chOff x="2628287" y="4678084"/>
            <a:chExt cx="1371267" cy="1371267"/>
          </a:xfrm>
        </p:grpSpPr>
        <p:grpSp>
          <p:nvGrpSpPr>
            <p:cNvPr id="12" name="Group 12"/>
            <p:cNvGrpSpPr/>
            <p:nvPr/>
          </p:nvGrpSpPr>
          <p:grpSpPr>
            <a:xfrm>
              <a:off x="2628287" y="4678084"/>
              <a:ext cx="1371267" cy="137126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21" name="Freeform 21"/>
            <p:cNvSpPr/>
            <p:nvPr/>
          </p:nvSpPr>
          <p:spPr>
            <a:xfrm>
              <a:off x="3021117" y="5041494"/>
              <a:ext cx="585607" cy="669613"/>
            </a:xfrm>
            <a:custGeom>
              <a:avLst/>
              <a:gdLst/>
              <a:ahLst/>
              <a:cxnLst/>
              <a:rect l="l" t="t" r="r" b="b"/>
              <a:pathLst>
                <a:path w="585607" h="669613">
                  <a:moveTo>
                    <a:pt x="0" y="0"/>
                  </a:moveTo>
                  <a:lnTo>
                    <a:pt x="585607" y="0"/>
                  </a:lnTo>
                  <a:lnTo>
                    <a:pt x="585607" y="669613"/>
                  </a:lnTo>
                  <a:lnTo>
                    <a:pt x="0" y="6696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22" name="TextBox 22"/>
          <p:cNvSpPr txBox="1"/>
          <p:nvPr/>
        </p:nvSpPr>
        <p:spPr>
          <a:xfrm>
            <a:off x="4429817" y="6419679"/>
            <a:ext cx="4402447" cy="540917"/>
          </a:xfrm>
          <a:prstGeom prst="rect">
            <a:avLst/>
          </a:prstGeom>
        </p:spPr>
        <p:txBody>
          <a:bodyPr lIns="0" tIns="0" rIns="0" bIns="0" rtlCol="0" anchor="t">
            <a:spAutoFit/>
          </a:bodyPr>
          <a:lstStyle/>
          <a:p>
            <a:pPr marL="0" lvl="0" indent="0" algn="l">
              <a:lnSpc>
                <a:spcPts val="4657"/>
              </a:lnSpc>
              <a:spcBef>
                <a:spcPct val="0"/>
              </a:spcBef>
            </a:pPr>
            <a:r>
              <a:rPr lang="en-US" sz="3374" b="1">
                <a:solidFill>
                  <a:srgbClr val="17E3B2"/>
                </a:solidFill>
                <a:latin typeface="Tahoma" panose="020B0604030504040204" pitchFamily="34" charset="0"/>
                <a:ea typeface="Tahoma" panose="020B0604030504040204" pitchFamily="34" charset="0"/>
                <a:cs typeface="Tahoma" panose="020B0604030504040204" pitchFamily="34" charset="0"/>
                <a:sym typeface="Almarai Bold"/>
              </a:rPr>
              <a:t>Thống kê doanh thu</a:t>
            </a:r>
          </a:p>
        </p:txBody>
      </p:sp>
      <p:sp>
        <p:nvSpPr>
          <p:cNvPr id="23" name="TextBox 23"/>
          <p:cNvSpPr txBox="1"/>
          <p:nvPr/>
        </p:nvSpPr>
        <p:spPr>
          <a:xfrm>
            <a:off x="4447157" y="7048500"/>
            <a:ext cx="12316843" cy="692497"/>
          </a:xfrm>
          <a:prstGeom prst="rect">
            <a:avLst/>
          </a:prstGeom>
        </p:spPr>
        <p:txBody>
          <a:bodyPr wrap="square" lIns="0" tIns="0" rIns="0" bIns="0" rtlCol="0" anchor="t">
            <a:spAutoFit/>
          </a:bodyPr>
          <a:lstStyle>
            <a:defPPr>
              <a:defRPr lang="en-US"/>
            </a:defPPr>
            <a:lvl1pPr lvl="0" indent="0">
              <a:lnSpc>
                <a:spcPts val="2664"/>
              </a:lnSpc>
              <a:spcBef>
                <a:spcPct val="0"/>
              </a:spcBef>
              <a:defRPr sz="2400" u="none" strike="noStrike">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r>
              <a:rPr lang="en-US">
                <a:sym typeface="Almarai"/>
              </a:rPr>
              <a:t>Thực hiện việc thống kê doanh thu của hệ thống theo tháng và theo năm giúp quản lý dễ dàng nắm được toàn bộ số liệu của hệ thống</a:t>
            </a:r>
          </a:p>
        </p:txBody>
      </p:sp>
      <p:grpSp>
        <p:nvGrpSpPr>
          <p:cNvPr id="38" name="Group 37">
            <a:extLst>
              <a:ext uri="{FF2B5EF4-FFF2-40B4-BE49-F238E27FC236}">
                <a16:creationId xmlns:a16="http://schemas.microsoft.com/office/drawing/2014/main" id="{09A58B7C-E1D6-2BC6-48A9-BCFD9916C85F}"/>
              </a:ext>
            </a:extLst>
          </p:cNvPr>
          <p:cNvGrpSpPr/>
          <p:nvPr/>
        </p:nvGrpSpPr>
        <p:grpSpPr>
          <a:xfrm>
            <a:off x="2628287" y="6667347"/>
            <a:ext cx="1371267" cy="1371267"/>
            <a:chOff x="2628287" y="6667347"/>
            <a:chExt cx="1371267" cy="1371267"/>
          </a:xfrm>
        </p:grpSpPr>
        <p:grpSp>
          <p:nvGrpSpPr>
            <p:cNvPr id="15" name="Group 15"/>
            <p:cNvGrpSpPr/>
            <p:nvPr/>
          </p:nvGrpSpPr>
          <p:grpSpPr>
            <a:xfrm>
              <a:off x="2628287" y="6667347"/>
              <a:ext cx="1371267" cy="137126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txBody>
              <a:bodyPr/>
              <a:lstStyle/>
              <a:p>
                <a:endParaRPr 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24" name="Freeform 24"/>
            <p:cNvSpPr/>
            <p:nvPr/>
          </p:nvSpPr>
          <p:spPr>
            <a:xfrm>
              <a:off x="3040469" y="6982654"/>
              <a:ext cx="566255" cy="720926"/>
            </a:xfrm>
            <a:custGeom>
              <a:avLst/>
              <a:gdLst/>
              <a:ahLst/>
              <a:cxnLst/>
              <a:rect l="l" t="t" r="r" b="b"/>
              <a:pathLst>
                <a:path w="566255" h="720926">
                  <a:moveTo>
                    <a:pt x="0" y="0"/>
                  </a:moveTo>
                  <a:lnTo>
                    <a:pt x="566255" y="0"/>
                  </a:lnTo>
                  <a:lnTo>
                    <a:pt x="566255" y="720926"/>
                  </a:lnTo>
                  <a:lnTo>
                    <a:pt x="0" y="7209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grpSp>
        <p:nvGrpSpPr>
          <p:cNvPr id="25" name="Group 25"/>
          <p:cNvGrpSpPr/>
          <p:nvPr/>
        </p:nvGrpSpPr>
        <p:grpSpPr>
          <a:xfrm>
            <a:off x="17259300" y="2066886"/>
            <a:ext cx="5754080" cy="8220114"/>
            <a:chOff x="0" y="0"/>
            <a:chExt cx="4445000" cy="6350000"/>
          </a:xfrm>
        </p:grpSpPr>
        <p:sp>
          <p:nvSpPr>
            <p:cNvPr id="26" name="Freeform 2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27" name="Group 27"/>
          <p:cNvGrpSpPr/>
          <p:nvPr/>
        </p:nvGrpSpPr>
        <p:grpSpPr>
          <a:xfrm rot="-10800000">
            <a:off x="-4725380" y="5468707"/>
            <a:ext cx="5754080" cy="8220114"/>
            <a:chOff x="0" y="0"/>
            <a:chExt cx="4445000" cy="6350000"/>
          </a:xfrm>
        </p:grpSpPr>
        <p:sp>
          <p:nvSpPr>
            <p:cNvPr id="28" name="Freeform 2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29" name="Group 29"/>
          <p:cNvGrpSpPr/>
          <p:nvPr/>
        </p:nvGrpSpPr>
        <p:grpSpPr>
          <a:xfrm>
            <a:off x="15763958" y="-781916"/>
            <a:ext cx="1683983" cy="2405689"/>
            <a:chOff x="0" y="0"/>
            <a:chExt cx="4445000" cy="6350000"/>
          </a:xfrm>
        </p:grpSpPr>
        <p:sp>
          <p:nvSpPr>
            <p:cNvPr id="30" name="Freeform 30"/>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31" name="Group 31"/>
          <p:cNvGrpSpPr/>
          <p:nvPr/>
        </p:nvGrpSpPr>
        <p:grpSpPr>
          <a:xfrm rot="5400000">
            <a:off x="14391539" y="875530"/>
            <a:ext cx="841991" cy="84199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33" name="Group 33"/>
          <p:cNvGrpSpPr/>
          <p:nvPr/>
        </p:nvGrpSpPr>
        <p:grpSpPr>
          <a:xfrm rot="5400000">
            <a:off x="-366622" y="135272"/>
            <a:ext cx="1224824" cy="122482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35" name="TextBox 35"/>
          <p:cNvSpPr txBox="1"/>
          <p:nvPr/>
        </p:nvSpPr>
        <p:spPr>
          <a:xfrm>
            <a:off x="-12542795" y="-2638539"/>
            <a:ext cx="1456246" cy="84387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04</a:t>
            </a:r>
          </a:p>
        </p:txBody>
      </p:sp>
      <p:sp>
        <p:nvSpPr>
          <p:cNvPr id="37" name="TextBox 36">
            <a:extLst>
              <a:ext uri="{FF2B5EF4-FFF2-40B4-BE49-F238E27FC236}">
                <a16:creationId xmlns:a16="http://schemas.microsoft.com/office/drawing/2014/main" id="{DAAAC475-5C68-4EF0-4310-8D4FBF2A3CEA}"/>
              </a:ext>
            </a:extLst>
          </p:cNvPr>
          <p:cNvSpPr txBox="1"/>
          <p:nvPr/>
        </p:nvSpPr>
        <p:spPr>
          <a:xfrm>
            <a:off x="1295639" y="1329635"/>
            <a:ext cx="13901431" cy="784830"/>
          </a:xfrm>
          <a:prstGeom prst="rect">
            <a:avLst/>
          </a:prstGeom>
        </p:spPr>
        <p:txBody>
          <a:bodyPr wrap="square" lIns="0" tIns="0" rIns="0" bIns="0" rtlCol="0" anchor="t">
            <a:spAutoFit/>
          </a:bodyPr>
          <a:lstStyle>
            <a:defPPr>
              <a:defRPr lang="en-US"/>
            </a:defPPr>
            <a:lvl1pPr lvl="0" indent="0">
              <a:lnSpc>
                <a:spcPts val="6034"/>
              </a:lnSpc>
              <a:spcBef>
                <a:spcPct val="0"/>
              </a:spcBef>
              <a:defRPr sz="4400" b="1">
                <a:solidFill>
                  <a:srgbClr val="FFFFFF"/>
                </a:solidFill>
                <a:latin typeface="Almarai Bold"/>
                <a:ea typeface="Almarai Bold"/>
                <a:cs typeface="Almarai Bold"/>
              </a:defRPr>
            </a:lvl1pPr>
          </a:lstStyle>
          <a:p>
            <a:r>
              <a:rPr lang="en-US" sz="5400"/>
              <a:t>Hệ thống quản lý nhà căn hộ (WinForms): </a:t>
            </a:r>
          </a:p>
        </p:txBody>
      </p:sp>
      <p:sp>
        <p:nvSpPr>
          <p:cNvPr id="36" name="Oval 35">
            <a:extLst>
              <a:ext uri="{FF2B5EF4-FFF2-40B4-BE49-F238E27FC236}">
                <a16:creationId xmlns:a16="http://schemas.microsoft.com/office/drawing/2014/main" id="{A955E065-FAB7-334D-4D39-4FF856E16B3A}"/>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17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DE602522-CED3-2A70-7809-63C55FC7542A}"/>
            </a:ext>
          </a:extLst>
        </p:cNvPr>
        <p:cNvGrpSpPr/>
        <p:nvPr/>
      </p:nvGrpSpPr>
      <p:grpSpPr>
        <a:xfrm>
          <a:off x="0" y="0"/>
          <a:ext cx="0" cy="0"/>
          <a:chOff x="0" y="0"/>
          <a:chExt cx="0" cy="0"/>
        </a:xfrm>
      </p:grpSpPr>
      <p:sp>
        <p:nvSpPr>
          <p:cNvPr id="12" name="TextBox 12">
            <a:extLst>
              <a:ext uri="{FF2B5EF4-FFF2-40B4-BE49-F238E27FC236}">
                <a16:creationId xmlns:a16="http://schemas.microsoft.com/office/drawing/2014/main" id="{7C2ABDFE-1B06-E160-D0C3-5A8EE2E3961B}"/>
              </a:ext>
            </a:extLst>
          </p:cNvPr>
          <p:cNvSpPr txBox="1"/>
          <p:nvPr/>
        </p:nvSpPr>
        <p:spPr>
          <a:xfrm>
            <a:off x="957986" y="184784"/>
            <a:ext cx="11887200" cy="990656"/>
          </a:xfrm>
          <a:prstGeom prst="rect">
            <a:avLst/>
          </a:prstGeom>
        </p:spPr>
        <p:txBody>
          <a:bodyPr wrap="square" lIns="0" tIns="0" rIns="0" bIns="0" rtlCol="0" anchor="t">
            <a:spAutoFit/>
          </a:bodyPr>
          <a:lstStyle/>
          <a:p>
            <a:pPr marL="0" lvl="0" indent="0" algn="l">
              <a:lnSpc>
                <a:spcPts val="7884"/>
              </a:lnSpc>
              <a:spcBef>
                <a:spcPct val="0"/>
              </a:spcBef>
            </a:pPr>
            <a:r>
              <a:rPr lang="en-US" sz="6000" b="1">
                <a:solidFill>
                  <a:srgbClr val="FFFFFF"/>
                </a:solidFill>
                <a:latin typeface="Almarai Bold"/>
                <a:ea typeface="Almarai Bold"/>
                <a:cs typeface="Almarai Bold"/>
                <a:sym typeface="Almarai Bold"/>
              </a:rPr>
              <a:t>Giao diện hệ thống quản lý căn hộ</a:t>
            </a:r>
          </a:p>
        </p:txBody>
      </p:sp>
      <p:grpSp>
        <p:nvGrpSpPr>
          <p:cNvPr id="14" name="Group 14">
            <a:extLst>
              <a:ext uri="{FF2B5EF4-FFF2-40B4-BE49-F238E27FC236}">
                <a16:creationId xmlns:a16="http://schemas.microsoft.com/office/drawing/2014/main" id="{8F54032E-0AF9-DA4D-0D63-6994D5F68F69}"/>
              </a:ext>
            </a:extLst>
          </p:cNvPr>
          <p:cNvGrpSpPr/>
          <p:nvPr/>
        </p:nvGrpSpPr>
        <p:grpSpPr>
          <a:xfrm>
            <a:off x="17449800" y="2057815"/>
            <a:ext cx="5754080" cy="8220114"/>
            <a:chOff x="0" y="0"/>
            <a:chExt cx="4445000" cy="6350000"/>
          </a:xfrm>
        </p:grpSpPr>
        <p:sp>
          <p:nvSpPr>
            <p:cNvPr id="15" name="Freeform 15">
              <a:extLst>
                <a:ext uri="{FF2B5EF4-FFF2-40B4-BE49-F238E27FC236}">
                  <a16:creationId xmlns:a16="http://schemas.microsoft.com/office/drawing/2014/main" id="{8DD870F7-CBFC-03F1-1CFA-FA95780E7226}"/>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6" name="Group 16">
            <a:extLst>
              <a:ext uri="{FF2B5EF4-FFF2-40B4-BE49-F238E27FC236}">
                <a16:creationId xmlns:a16="http://schemas.microsoft.com/office/drawing/2014/main" id="{82B009BA-321D-6507-63C0-E5D311FCBB95}"/>
              </a:ext>
            </a:extLst>
          </p:cNvPr>
          <p:cNvGrpSpPr/>
          <p:nvPr/>
        </p:nvGrpSpPr>
        <p:grpSpPr>
          <a:xfrm>
            <a:off x="14664277" y="-871079"/>
            <a:ext cx="1683983" cy="2405689"/>
            <a:chOff x="0" y="0"/>
            <a:chExt cx="4445000" cy="6350000"/>
          </a:xfrm>
        </p:grpSpPr>
        <p:sp>
          <p:nvSpPr>
            <p:cNvPr id="17" name="Freeform 17">
              <a:extLst>
                <a:ext uri="{FF2B5EF4-FFF2-40B4-BE49-F238E27FC236}">
                  <a16:creationId xmlns:a16="http://schemas.microsoft.com/office/drawing/2014/main" id="{487B5C33-B780-4869-98E9-D36F312EA7F8}"/>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8" name="Group 18">
            <a:extLst>
              <a:ext uri="{FF2B5EF4-FFF2-40B4-BE49-F238E27FC236}">
                <a16:creationId xmlns:a16="http://schemas.microsoft.com/office/drawing/2014/main" id="{2D89BECE-065B-ACFF-CE41-950055B0E8F3}"/>
              </a:ext>
            </a:extLst>
          </p:cNvPr>
          <p:cNvGrpSpPr/>
          <p:nvPr/>
        </p:nvGrpSpPr>
        <p:grpSpPr>
          <a:xfrm rot="5400000">
            <a:off x="16417309" y="1645890"/>
            <a:ext cx="841991" cy="841991"/>
            <a:chOff x="0" y="0"/>
            <a:chExt cx="812800" cy="812800"/>
          </a:xfrm>
        </p:grpSpPr>
        <p:sp>
          <p:nvSpPr>
            <p:cNvPr id="19" name="Freeform 19">
              <a:extLst>
                <a:ext uri="{FF2B5EF4-FFF2-40B4-BE49-F238E27FC236}">
                  <a16:creationId xmlns:a16="http://schemas.microsoft.com/office/drawing/2014/main" id="{619A22C7-4E80-5C9A-E1FA-D6D05910A65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0" name="Group 20">
            <a:extLst>
              <a:ext uri="{FF2B5EF4-FFF2-40B4-BE49-F238E27FC236}">
                <a16:creationId xmlns:a16="http://schemas.microsoft.com/office/drawing/2014/main" id="{D035048D-556C-42DA-F529-3E97871DDA72}"/>
              </a:ext>
            </a:extLst>
          </p:cNvPr>
          <p:cNvGrpSpPr/>
          <p:nvPr/>
        </p:nvGrpSpPr>
        <p:grpSpPr>
          <a:xfrm rot="5400000">
            <a:off x="6480591" y="8837304"/>
            <a:ext cx="841991" cy="841991"/>
            <a:chOff x="0" y="0"/>
            <a:chExt cx="812800" cy="812800"/>
          </a:xfrm>
        </p:grpSpPr>
        <p:sp>
          <p:nvSpPr>
            <p:cNvPr id="21" name="Freeform 21">
              <a:extLst>
                <a:ext uri="{FF2B5EF4-FFF2-40B4-BE49-F238E27FC236}">
                  <a16:creationId xmlns:a16="http://schemas.microsoft.com/office/drawing/2014/main" id="{91FC73F5-11EF-16AD-2904-BA5CAACF569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2" name="Group 22">
            <a:extLst>
              <a:ext uri="{FF2B5EF4-FFF2-40B4-BE49-F238E27FC236}">
                <a16:creationId xmlns:a16="http://schemas.microsoft.com/office/drawing/2014/main" id="{1D75E39D-C655-18A0-D36B-55205AB0540B}"/>
              </a:ext>
            </a:extLst>
          </p:cNvPr>
          <p:cNvGrpSpPr/>
          <p:nvPr/>
        </p:nvGrpSpPr>
        <p:grpSpPr>
          <a:xfrm>
            <a:off x="12308554" y="8343900"/>
            <a:ext cx="2374761" cy="3392515"/>
            <a:chOff x="0" y="0"/>
            <a:chExt cx="4445000" cy="6350000"/>
          </a:xfrm>
        </p:grpSpPr>
        <p:sp>
          <p:nvSpPr>
            <p:cNvPr id="23" name="Freeform 23">
              <a:extLst>
                <a:ext uri="{FF2B5EF4-FFF2-40B4-BE49-F238E27FC236}">
                  <a16:creationId xmlns:a16="http://schemas.microsoft.com/office/drawing/2014/main" id="{957F1819-2AD9-C38A-5803-860D0245C96F}"/>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24" name="Group 24">
            <a:extLst>
              <a:ext uri="{FF2B5EF4-FFF2-40B4-BE49-F238E27FC236}">
                <a16:creationId xmlns:a16="http://schemas.microsoft.com/office/drawing/2014/main" id="{B1F4F091-ED9E-1D33-5BAB-117BE62E25ED}"/>
              </a:ext>
            </a:extLst>
          </p:cNvPr>
          <p:cNvGrpSpPr/>
          <p:nvPr/>
        </p:nvGrpSpPr>
        <p:grpSpPr>
          <a:xfrm rot="5400000">
            <a:off x="228600" y="54671"/>
            <a:ext cx="1224824" cy="1224824"/>
            <a:chOff x="0" y="0"/>
            <a:chExt cx="812800" cy="812800"/>
          </a:xfrm>
        </p:grpSpPr>
        <p:sp>
          <p:nvSpPr>
            <p:cNvPr id="25" name="Freeform 25">
              <a:extLst>
                <a:ext uri="{FF2B5EF4-FFF2-40B4-BE49-F238E27FC236}">
                  <a16:creationId xmlns:a16="http://schemas.microsoft.com/office/drawing/2014/main" id="{1255EED7-D271-10CB-A603-220511BC910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pic>
        <p:nvPicPr>
          <p:cNvPr id="3" name="Picture 2">
            <a:extLst>
              <a:ext uri="{FF2B5EF4-FFF2-40B4-BE49-F238E27FC236}">
                <a16:creationId xmlns:a16="http://schemas.microsoft.com/office/drawing/2014/main" id="{B6FE5B5A-23E0-178C-1431-085070C3D81E}"/>
              </a:ext>
            </a:extLst>
          </p:cNvPr>
          <p:cNvPicPr>
            <a:picLocks noChangeAspect="1"/>
          </p:cNvPicPr>
          <p:nvPr/>
        </p:nvPicPr>
        <p:blipFill>
          <a:blip r:embed="rId3"/>
          <a:srcRect t="6906"/>
          <a:stretch/>
        </p:blipFill>
        <p:spPr>
          <a:xfrm>
            <a:off x="457200" y="3924300"/>
            <a:ext cx="6629400" cy="3183573"/>
          </a:xfrm>
          <a:prstGeom prst="rect">
            <a:avLst/>
          </a:prstGeom>
        </p:spPr>
      </p:pic>
      <p:pic>
        <p:nvPicPr>
          <p:cNvPr id="5" name="Picture 4">
            <a:extLst>
              <a:ext uri="{FF2B5EF4-FFF2-40B4-BE49-F238E27FC236}">
                <a16:creationId xmlns:a16="http://schemas.microsoft.com/office/drawing/2014/main" id="{A2C89C43-A1AB-9274-6633-0947E143E503}"/>
              </a:ext>
            </a:extLst>
          </p:cNvPr>
          <p:cNvPicPr>
            <a:picLocks noChangeAspect="1"/>
          </p:cNvPicPr>
          <p:nvPr/>
        </p:nvPicPr>
        <p:blipFill>
          <a:blip r:embed="rId4"/>
          <a:stretch>
            <a:fillRect/>
          </a:stretch>
        </p:blipFill>
        <p:spPr>
          <a:xfrm>
            <a:off x="7200038" y="2857501"/>
            <a:ext cx="10630762" cy="5979804"/>
          </a:xfrm>
          <a:prstGeom prst="rect">
            <a:avLst/>
          </a:prstGeom>
        </p:spPr>
      </p:pic>
      <p:sp>
        <p:nvSpPr>
          <p:cNvPr id="6" name="TextBox 5">
            <a:extLst>
              <a:ext uri="{FF2B5EF4-FFF2-40B4-BE49-F238E27FC236}">
                <a16:creationId xmlns:a16="http://schemas.microsoft.com/office/drawing/2014/main" id="{4AC24AEB-0E41-75D9-4554-5D50592B5DB7}"/>
              </a:ext>
            </a:extLst>
          </p:cNvPr>
          <p:cNvSpPr txBox="1"/>
          <p:nvPr/>
        </p:nvSpPr>
        <p:spPr>
          <a:xfrm>
            <a:off x="868226" y="1394304"/>
            <a:ext cx="14535943" cy="954107"/>
          </a:xfrm>
          <a:prstGeom prst="rect">
            <a:avLst/>
          </a:prstGeom>
          <a:noFill/>
        </p:spPr>
        <p:txBody>
          <a:bodyPr wrap="square">
            <a:spAutoFit/>
          </a:bodyPr>
          <a:lstStyle/>
          <a:p>
            <a:pPr marL="457200" indent="-457200">
              <a:buFont typeface="Arial" panose="020B0604020202020204" pitchFamily="34" charset="0"/>
              <a:buChar char="•"/>
            </a:pP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Giao diện phần mềm tối ưu giúp cho quản lý sử dụng hiểu quả và tối ưu với các chức năng được tích hợp vào hệ thống</a:t>
            </a:r>
          </a:p>
        </p:txBody>
      </p:sp>
      <p:sp>
        <p:nvSpPr>
          <p:cNvPr id="2" name="Oval 1">
            <a:extLst>
              <a:ext uri="{FF2B5EF4-FFF2-40B4-BE49-F238E27FC236}">
                <a16:creationId xmlns:a16="http://schemas.microsoft.com/office/drawing/2014/main" id="{29A469F5-089C-B9B8-AC83-6E8404A6F218}"/>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18</a:t>
            </a:r>
          </a:p>
        </p:txBody>
      </p:sp>
    </p:spTree>
    <p:extLst>
      <p:ext uri="{BB962C8B-B14F-4D97-AF65-F5344CB8AC3E}">
        <p14:creationId xmlns:p14="http://schemas.microsoft.com/office/powerpoint/2010/main" val="517453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39110D74-5955-C425-A215-ACC7C60536CE}"/>
            </a:ext>
          </a:extLst>
        </p:cNvPr>
        <p:cNvGrpSpPr/>
        <p:nvPr/>
      </p:nvGrpSpPr>
      <p:grpSpPr>
        <a:xfrm>
          <a:off x="0" y="0"/>
          <a:ext cx="0" cy="0"/>
          <a:chOff x="0" y="0"/>
          <a:chExt cx="0" cy="0"/>
        </a:xfrm>
      </p:grpSpPr>
      <p:sp>
        <p:nvSpPr>
          <p:cNvPr id="12" name="TextBox 12">
            <a:extLst>
              <a:ext uri="{FF2B5EF4-FFF2-40B4-BE49-F238E27FC236}">
                <a16:creationId xmlns:a16="http://schemas.microsoft.com/office/drawing/2014/main" id="{2D2EEA1A-B107-E54D-2CEF-4CC162D0AA5C}"/>
              </a:ext>
            </a:extLst>
          </p:cNvPr>
          <p:cNvSpPr txBox="1"/>
          <p:nvPr/>
        </p:nvSpPr>
        <p:spPr>
          <a:xfrm>
            <a:off x="957986" y="184784"/>
            <a:ext cx="11887200" cy="950132"/>
          </a:xfrm>
          <a:prstGeom prst="rect">
            <a:avLst/>
          </a:prstGeom>
        </p:spPr>
        <p:txBody>
          <a:bodyPr wrap="square" lIns="0" tIns="0" rIns="0" bIns="0" rtlCol="0" anchor="t">
            <a:spAutoFit/>
          </a:bodyPr>
          <a:lstStyle/>
          <a:p>
            <a:pPr marL="0" lvl="0" indent="0" algn="l">
              <a:lnSpc>
                <a:spcPts val="7884"/>
              </a:lnSpc>
              <a:spcBef>
                <a:spcPct val="0"/>
              </a:spcBef>
            </a:pPr>
            <a:r>
              <a:rPr lang="en-US" sz="6000" b="1">
                <a:solidFill>
                  <a:srgbClr val="FFFFFF"/>
                </a:solidFill>
                <a:latin typeface="Bahnschrift SemiLight SemiConde" panose="020B0502040204020203" pitchFamily="34" charset="0"/>
                <a:ea typeface="Tahoma" panose="020B0604030504040204" pitchFamily="34" charset="0"/>
                <a:cs typeface="Tahoma" panose="020B0604030504040204" pitchFamily="34" charset="0"/>
                <a:sym typeface="Almarai Bold"/>
              </a:rPr>
              <a:t>Giao diện quản lý phòng</a:t>
            </a:r>
          </a:p>
        </p:txBody>
      </p:sp>
      <p:grpSp>
        <p:nvGrpSpPr>
          <p:cNvPr id="14" name="Group 14">
            <a:extLst>
              <a:ext uri="{FF2B5EF4-FFF2-40B4-BE49-F238E27FC236}">
                <a16:creationId xmlns:a16="http://schemas.microsoft.com/office/drawing/2014/main" id="{B151451E-62A4-AC4E-9907-4568E37A1D29}"/>
              </a:ext>
            </a:extLst>
          </p:cNvPr>
          <p:cNvGrpSpPr/>
          <p:nvPr/>
        </p:nvGrpSpPr>
        <p:grpSpPr>
          <a:xfrm>
            <a:off x="17449800" y="2057815"/>
            <a:ext cx="5754080" cy="8220114"/>
            <a:chOff x="0" y="0"/>
            <a:chExt cx="4445000" cy="6350000"/>
          </a:xfrm>
        </p:grpSpPr>
        <p:sp>
          <p:nvSpPr>
            <p:cNvPr id="15" name="Freeform 15">
              <a:extLst>
                <a:ext uri="{FF2B5EF4-FFF2-40B4-BE49-F238E27FC236}">
                  <a16:creationId xmlns:a16="http://schemas.microsoft.com/office/drawing/2014/main" id="{14FF5B16-99B7-E2E5-8031-8B74F32BF71E}"/>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6" name="Group 16">
            <a:extLst>
              <a:ext uri="{FF2B5EF4-FFF2-40B4-BE49-F238E27FC236}">
                <a16:creationId xmlns:a16="http://schemas.microsoft.com/office/drawing/2014/main" id="{A1325B92-AB4C-2A51-0EDF-D615A466A81E}"/>
              </a:ext>
            </a:extLst>
          </p:cNvPr>
          <p:cNvGrpSpPr/>
          <p:nvPr/>
        </p:nvGrpSpPr>
        <p:grpSpPr>
          <a:xfrm>
            <a:off x="14664277" y="-871079"/>
            <a:ext cx="1683983" cy="2405689"/>
            <a:chOff x="0" y="0"/>
            <a:chExt cx="4445000" cy="6350000"/>
          </a:xfrm>
        </p:grpSpPr>
        <p:sp>
          <p:nvSpPr>
            <p:cNvPr id="17" name="Freeform 17">
              <a:extLst>
                <a:ext uri="{FF2B5EF4-FFF2-40B4-BE49-F238E27FC236}">
                  <a16:creationId xmlns:a16="http://schemas.microsoft.com/office/drawing/2014/main" id="{E0696C5F-C879-7A48-2BBE-7323F778F354}"/>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8" name="Group 18">
            <a:extLst>
              <a:ext uri="{FF2B5EF4-FFF2-40B4-BE49-F238E27FC236}">
                <a16:creationId xmlns:a16="http://schemas.microsoft.com/office/drawing/2014/main" id="{EBE1E1A4-EDFE-D7D6-29D7-1878F3F3650A}"/>
              </a:ext>
            </a:extLst>
          </p:cNvPr>
          <p:cNvGrpSpPr/>
          <p:nvPr/>
        </p:nvGrpSpPr>
        <p:grpSpPr>
          <a:xfrm rot="5400000">
            <a:off x="16417309" y="1645890"/>
            <a:ext cx="841991" cy="841991"/>
            <a:chOff x="0" y="0"/>
            <a:chExt cx="812800" cy="812800"/>
          </a:xfrm>
        </p:grpSpPr>
        <p:sp>
          <p:nvSpPr>
            <p:cNvPr id="19" name="Freeform 19">
              <a:extLst>
                <a:ext uri="{FF2B5EF4-FFF2-40B4-BE49-F238E27FC236}">
                  <a16:creationId xmlns:a16="http://schemas.microsoft.com/office/drawing/2014/main" id="{ADAB14CF-30BF-FDCC-584F-2D01CD0DC43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0" name="Group 20">
            <a:extLst>
              <a:ext uri="{FF2B5EF4-FFF2-40B4-BE49-F238E27FC236}">
                <a16:creationId xmlns:a16="http://schemas.microsoft.com/office/drawing/2014/main" id="{8E57C814-F6CD-043C-BCB0-1C019D841857}"/>
              </a:ext>
            </a:extLst>
          </p:cNvPr>
          <p:cNvGrpSpPr/>
          <p:nvPr/>
        </p:nvGrpSpPr>
        <p:grpSpPr>
          <a:xfrm rot="5400000">
            <a:off x="6480591" y="8837304"/>
            <a:ext cx="841991" cy="841991"/>
            <a:chOff x="0" y="0"/>
            <a:chExt cx="812800" cy="812800"/>
          </a:xfrm>
        </p:grpSpPr>
        <p:sp>
          <p:nvSpPr>
            <p:cNvPr id="21" name="Freeform 21">
              <a:extLst>
                <a:ext uri="{FF2B5EF4-FFF2-40B4-BE49-F238E27FC236}">
                  <a16:creationId xmlns:a16="http://schemas.microsoft.com/office/drawing/2014/main" id="{29CECE35-0FE8-B782-A3BF-9E5838CD55A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2" name="Group 22">
            <a:extLst>
              <a:ext uri="{FF2B5EF4-FFF2-40B4-BE49-F238E27FC236}">
                <a16:creationId xmlns:a16="http://schemas.microsoft.com/office/drawing/2014/main" id="{FF521E55-CCE5-9D55-931A-5C73DA08B62E}"/>
              </a:ext>
            </a:extLst>
          </p:cNvPr>
          <p:cNvGrpSpPr/>
          <p:nvPr/>
        </p:nvGrpSpPr>
        <p:grpSpPr>
          <a:xfrm>
            <a:off x="-1126999" y="6167872"/>
            <a:ext cx="2374761" cy="3392515"/>
            <a:chOff x="0" y="0"/>
            <a:chExt cx="4445000" cy="6350000"/>
          </a:xfrm>
        </p:grpSpPr>
        <p:sp>
          <p:nvSpPr>
            <p:cNvPr id="23" name="Freeform 23">
              <a:extLst>
                <a:ext uri="{FF2B5EF4-FFF2-40B4-BE49-F238E27FC236}">
                  <a16:creationId xmlns:a16="http://schemas.microsoft.com/office/drawing/2014/main" id="{56CE5E1C-7036-ED7C-DB13-97EDEDC5BF60}"/>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24" name="Group 24">
            <a:extLst>
              <a:ext uri="{FF2B5EF4-FFF2-40B4-BE49-F238E27FC236}">
                <a16:creationId xmlns:a16="http://schemas.microsoft.com/office/drawing/2014/main" id="{A22B748E-9140-2A55-2592-5D7D6247B8F6}"/>
              </a:ext>
            </a:extLst>
          </p:cNvPr>
          <p:cNvGrpSpPr/>
          <p:nvPr/>
        </p:nvGrpSpPr>
        <p:grpSpPr>
          <a:xfrm rot="5400000">
            <a:off x="228600" y="54671"/>
            <a:ext cx="1224824" cy="1224824"/>
            <a:chOff x="0" y="0"/>
            <a:chExt cx="812800" cy="812800"/>
          </a:xfrm>
        </p:grpSpPr>
        <p:sp>
          <p:nvSpPr>
            <p:cNvPr id="25" name="Freeform 25">
              <a:extLst>
                <a:ext uri="{FF2B5EF4-FFF2-40B4-BE49-F238E27FC236}">
                  <a16:creationId xmlns:a16="http://schemas.microsoft.com/office/drawing/2014/main" id="{FC952C3C-9308-627A-1B7B-83CFF7B68DC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6" name="TextBox 5">
            <a:extLst>
              <a:ext uri="{FF2B5EF4-FFF2-40B4-BE49-F238E27FC236}">
                <a16:creationId xmlns:a16="http://schemas.microsoft.com/office/drawing/2014/main" id="{73309602-A74D-2DB9-1D8D-4BAE6B9AFC8A}"/>
              </a:ext>
            </a:extLst>
          </p:cNvPr>
          <p:cNvSpPr txBox="1"/>
          <p:nvPr/>
        </p:nvSpPr>
        <p:spPr>
          <a:xfrm>
            <a:off x="868226" y="1394304"/>
            <a:ext cx="14535943" cy="954107"/>
          </a:xfrm>
          <a:prstGeom prst="rect">
            <a:avLst/>
          </a:prstGeom>
          <a:noFill/>
        </p:spPr>
        <p:txBody>
          <a:bodyPr wrap="square">
            <a:spAutoFit/>
          </a:bodyPr>
          <a:lstStyle/>
          <a:p>
            <a:pPr marL="457200" indent="-457200">
              <a:buFont typeface="Arial" panose="020B0604020202020204" pitchFamily="34" charset="0"/>
              <a:buChar char="•"/>
            </a:pP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Xây dựng giao diện dơn giản nhưng đầy đủ thông tin giúp người dùng dễ dàng trong việc quản lý</a:t>
            </a:r>
          </a:p>
        </p:txBody>
      </p:sp>
      <p:pic>
        <p:nvPicPr>
          <p:cNvPr id="4" name="Picture 3">
            <a:extLst>
              <a:ext uri="{FF2B5EF4-FFF2-40B4-BE49-F238E27FC236}">
                <a16:creationId xmlns:a16="http://schemas.microsoft.com/office/drawing/2014/main" id="{23316766-4F96-B19A-ED68-3F8F7D4EB594}"/>
              </a:ext>
            </a:extLst>
          </p:cNvPr>
          <p:cNvPicPr>
            <a:picLocks noChangeAspect="1"/>
          </p:cNvPicPr>
          <p:nvPr/>
        </p:nvPicPr>
        <p:blipFill>
          <a:blip r:embed="rId3"/>
          <a:stretch>
            <a:fillRect/>
          </a:stretch>
        </p:blipFill>
        <p:spPr>
          <a:xfrm>
            <a:off x="194024" y="3127423"/>
            <a:ext cx="8735075" cy="5123103"/>
          </a:xfrm>
          <a:prstGeom prst="rect">
            <a:avLst/>
          </a:prstGeom>
        </p:spPr>
      </p:pic>
      <p:pic>
        <p:nvPicPr>
          <p:cNvPr id="8" name="Picture 7">
            <a:extLst>
              <a:ext uri="{FF2B5EF4-FFF2-40B4-BE49-F238E27FC236}">
                <a16:creationId xmlns:a16="http://schemas.microsoft.com/office/drawing/2014/main" id="{AA077F5C-50B2-773F-4583-E01002AD5F84}"/>
              </a:ext>
            </a:extLst>
          </p:cNvPr>
          <p:cNvPicPr>
            <a:picLocks noChangeAspect="1"/>
          </p:cNvPicPr>
          <p:nvPr/>
        </p:nvPicPr>
        <p:blipFill>
          <a:blip r:embed="rId4"/>
          <a:stretch>
            <a:fillRect/>
          </a:stretch>
        </p:blipFill>
        <p:spPr>
          <a:xfrm>
            <a:off x="9358902" y="3125132"/>
            <a:ext cx="8735074" cy="5127684"/>
          </a:xfrm>
          <a:prstGeom prst="rect">
            <a:avLst/>
          </a:prstGeom>
        </p:spPr>
      </p:pic>
      <p:grpSp>
        <p:nvGrpSpPr>
          <p:cNvPr id="9" name="Group 22">
            <a:extLst>
              <a:ext uri="{FF2B5EF4-FFF2-40B4-BE49-F238E27FC236}">
                <a16:creationId xmlns:a16="http://schemas.microsoft.com/office/drawing/2014/main" id="{73DE4973-4F62-D3B4-948D-CE69C473AD6F}"/>
              </a:ext>
            </a:extLst>
          </p:cNvPr>
          <p:cNvGrpSpPr/>
          <p:nvPr/>
        </p:nvGrpSpPr>
        <p:grpSpPr>
          <a:xfrm>
            <a:off x="16149018" y="7562041"/>
            <a:ext cx="2374761" cy="3392515"/>
            <a:chOff x="0" y="0"/>
            <a:chExt cx="4445000" cy="6350000"/>
          </a:xfrm>
        </p:grpSpPr>
        <p:sp>
          <p:nvSpPr>
            <p:cNvPr id="10" name="Freeform 23">
              <a:extLst>
                <a:ext uri="{FF2B5EF4-FFF2-40B4-BE49-F238E27FC236}">
                  <a16:creationId xmlns:a16="http://schemas.microsoft.com/office/drawing/2014/main" id="{4F5B6D27-ABBA-667B-74D9-6F36CC46A6A5}"/>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2" name="Oval 1">
            <a:extLst>
              <a:ext uri="{FF2B5EF4-FFF2-40B4-BE49-F238E27FC236}">
                <a16:creationId xmlns:a16="http://schemas.microsoft.com/office/drawing/2014/main" id="{30CE1CB5-DF68-4589-021E-B9DC7CE52783}"/>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19</a:t>
            </a:r>
          </a:p>
        </p:txBody>
      </p:sp>
    </p:spTree>
    <p:extLst>
      <p:ext uri="{BB962C8B-B14F-4D97-AF65-F5344CB8AC3E}">
        <p14:creationId xmlns:p14="http://schemas.microsoft.com/office/powerpoint/2010/main" val="3331334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49DE21A4-A5CE-3CCD-EC39-8524D4B750AC}"/>
            </a:ext>
          </a:extLst>
        </p:cNvPr>
        <p:cNvGrpSpPr/>
        <p:nvPr/>
      </p:nvGrpSpPr>
      <p:grpSpPr>
        <a:xfrm>
          <a:off x="0" y="0"/>
          <a:ext cx="0" cy="0"/>
          <a:chOff x="0" y="0"/>
          <a:chExt cx="0" cy="0"/>
        </a:xfrm>
      </p:grpSpPr>
      <p:sp>
        <p:nvSpPr>
          <p:cNvPr id="12" name="TextBox 12">
            <a:extLst>
              <a:ext uri="{FF2B5EF4-FFF2-40B4-BE49-F238E27FC236}">
                <a16:creationId xmlns:a16="http://schemas.microsoft.com/office/drawing/2014/main" id="{768D2A61-BD8D-44C3-2F3B-255E347C8081}"/>
              </a:ext>
            </a:extLst>
          </p:cNvPr>
          <p:cNvSpPr txBox="1"/>
          <p:nvPr/>
        </p:nvSpPr>
        <p:spPr>
          <a:xfrm>
            <a:off x="957986" y="184784"/>
            <a:ext cx="11887200" cy="950132"/>
          </a:xfrm>
          <a:prstGeom prst="rect">
            <a:avLst/>
          </a:prstGeom>
        </p:spPr>
        <p:txBody>
          <a:bodyPr wrap="square" lIns="0" tIns="0" rIns="0" bIns="0" rtlCol="0" anchor="t">
            <a:spAutoFit/>
          </a:bodyPr>
          <a:lstStyle/>
          <a:p>
            <a:pPr marL="0" lvl="0" indent="0" algn="l">
              <a:lnSpc>
                <a:spcPts val="7884"/>
              </a:lnSpc>
              <a:spcBef>
                <a:spcPct val="0"/>
              </a:spcBef>
            </a:pPr>
            <a:r>
              <a:rPr lang="en-US" sz="6000" b="1">
                <a:solidFill>
                  <a:srgbClr val="FFFFFF"/>
                </a:solidFill>
                <a:latin typeface="Bahnschrift SemiLight SemiConde" panose="020B0502040204020203" pitchFamily="34" charset="0"/>
                <a:ea typeface="Tahoma" panose="020B0604030504040204" pitchFamily="34" charset="0"/>
                <a:cs typeface="Tahoma" panose="020B0604030504040204" pitchFamily="34" charset="0"/>
                <a:sym typeface="Almarai Bold"/>
              </a:rPr>
              <a:t>Giao diện quản lý tài khoản cho phòng</a:t>
            </a:r>
          </a:p>
        </p:txBody>
      </p:sp>
      <p:grpSp>
        <p:nvGrpSpPr>
          <p:cNvPr id="14" name="Group 14">
            <a:extLst>
              <a:ext uri="{FF2B5EF4-FFF2-40B4-BE49-F238E27FC236}">
                <a16:creationId xmlns:a16="http://schemas.microsoft.com/office/drawing/2014/main" id="{6DA0F5AB-D3AC-771C-11B9-9686346F0A18}"/>
              </a:ext>
            </a:extLst>
          </p:cNvPr>
          <p:cNvGrpSpPr/>
          <p:nvPr/>
        </p:nvGrpSpPr>
        <p:grpSpPr>
          <a:xfrm>
            <a:off x="17449800" y="2057815"/>
            <a:ext cx="5754080" cy="8220114"/>
            <a:chOff x="0" y="0"/>
            <a:chExt cx="4445000" cy="6350000"/>
          </a:xfrm>
        </p:grpSpPr>
        <p:sp>
          <p:nvSpPr>
            <p:cNvPr id="15" name="Freeform 15">
              <a:extLst>
                <a:ext uri="{FF2B5EF4-FFF2-40B4-BE49-F238E27FC236}">
                  <a16:creationId xmlns:a16="http://schemas.microsoft.com/office/drawing/2014/main" id="{37830426-687E-1A5F-9549-A1703987F180}"/>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6" name="Group 16">
            <a:extLst>
              <a:ext uri="{FF2B5EF4-FFF2-40B4-BE49-F238E27FC236}">
                <a16:creationId xmlns:a16="http://schemas.microsoft.com/office/drawing/2014/main" id="{29B03D2B-98F5-47B3-9AAD-DA2C2888A5A6}"/>
              </a:ext>
            </a:extLst>
          </p:cNvPr>
          <p:cNvGrpSpPr/>
          <p:nvPr/>
        </p:nvGrpSpPr>
        <p:grpSpPr>
          <a:xfrm>
            <a:off x="14664277" y="-871079"/>
            <a:ext cx="1683983" cy="2405689"/>
            <a:chOff x="0" y="0"/>
            <a:chExt cx="4445000" cy="6350000"/>
          </a:xfrm>
        </p:grpSpPr>
        <p:sp>
          <p:nvSpPr>
            <p:cNvPr id="17" name="Freeform 17">
              <a:extLst>
                <a:ext uri="{FF2B5EF4-FFF2-40B4-BE49-F238E27FC236}">
                  <a16:creationId xmlns:a16="http://schemas.microsoft.com/office/drawing/2014/main" id="{86F46518-50CB-8A05-A76B-C45B1E0CF795}"/>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8" name="Group 18">
            <a:extLst>
              <a:ext uri="{FF2B5EF4-FFF2-40B4-BE49-F238E27FC236}">
                <a16:creationId xmlns:a16="http://schemas.microsoft.com/office/drawing/2014/main" id="{27880BE9-1F94-CF1D-71F6-0CA80C43047E}"/>
              </a:ext>
            </a:extLst>
          </p:cNvPr>
          <p:cNvGrpSpPr/>
          <p:nvPr/>
        </p:nvGrpSpPr>
        <p:grpSpPr>
          <a:xfrm rot="5400000">
            <a:off x="16417309" y="1645890"/>
            <a:ext cx="841991" cy="841991"/>
            <a:chOff x="0" y="0"/>
            <a:chExt cx="812800" cy="812800"/>
          </a:xfrm>
        </p:grpSpPr>
        <p:sp>
          <p:nvSpPr>
            <p:cNvPr id="19" name="Freeform 19">
              <a:extLst>
                <a:ext uri="{FF2B5EF4-FFF2-40B4-BE49-F238E27FC236}">
                  <a16:creationId xmlns:a16="http://schemas.microsoft.com/office/drawing/2014/main" id="{82DCB7A0-844D-6D7A-D78D-56FF088513F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0" name="Group 20">
            <a:extLst>
              <a:ext uri="{FF2B5EF4-FFF2-40B4-BE49-F238E27FC236}">
                <a16:creationId xmlns:a16="http://schemas.microsoft.com/office/drawing/2014/main" id="{498B0710-9212-2E67-495B-8CD3D184EEC9}"/>
              </a:ext>
            </a:extLst>
          </p:cNvPr>
          <p:cNvGrpSpPr/>
          <p:nvPr/>
        </p:nvGrpSpPr>
        <p:grpSpPr>
          <a:xfrm rot="5400000">
            <a:off x="6480591" y="8837304"/>
            <a:ext cx="841991" cy="841991"/>
            <a:chOff x="0" y="0"/>
            <a:chExt cx="812800" cy="812800"/>
          </a:xfrm>
        </p:grpSpPr>
        <p:sp>
          <p:nvSpPr>
            <p:cNvPr id="21" name="Freeform 21">
              <a:extLst>
                <a:ext uri="{FF2B5EF4-FFF2-40B4-BE49-F238E27FC236}">
                  <a16:creationId xmlns:a16="http://schemas.microsoft.com/office/drawing/2014/main" id="{4390B337-AB09-E060-3FDB-E5501ECCFDD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2" name="Group 22">
            <a:extLst>
              <a:ext uri="{FF2B5EF4-FFF2-40B4-BE49-F238E27FC236}">
                <a16:creationId xmlns:a16="http://schemas.microsoft.com/office/drawing/2014/main" id="{D660C91E-AC16-D7CD-A215-D5DB7680A40C}"/>
              </a:ext>
            </a:extLst>
          </p:cNvPr>
          <p:cNvGrpSpPr/>
          <p:nvPr/>
        </p:nvGrpSpPr>
        <p:grpSpPr>
          <a:xfrm>
            <a:off x="-1126999" y="6167872"/>
            <a:ext cx="2374761" cy="3392515"/>
            <a:chOff x="0" y="0"/>
            <a:chExt cx="4445000" cy="6350000"/>
          </a:xfrm>
        </p:grpSpPr>
        <p:sp>
          <p:nvSpPr>
            <p:cNvPr id="23" name="Freeform 23">
              <a:extLst>
                <a:ext uri="{FF2B5EF4-FFF2-40B4-BE49-F238E27FC236}">
                  <a16:creationId xmlns:a16="http://schemas.microsoft.com/office/drawing/2014/main" id="{9D5DB702-12CB-2715-4A87-2028B912C15A}"/>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24" name="Group 24">
            <a:extLst>
              <a:ext uri="{FF2B5EF4-FFF2-40B4-BE49-F238E27FC236}">
                <a16:creationId xmlns:a16="http://schemas.microsoft.com/office/drawing/2014/main" id="{53687A27-8B7F-C1BC-5538-54591B0C104B}"/>
              </a:ext>
            </a:extLst>
          </p:cNvPr>
          <p:cNvGrpSpPr/>
          <p:nvPr/>
        </p:nvGrpSpPr>
        <p:grpSpPr>
          <a:xfrm rot="5400000">
            <a:off x="228600" y="54671"/>
            <a:ext cx="1224824" cy="1224824"/>
            <a:chOff x="0" y="0"/>
            <a:chExt cx="812800" cy="812800"/>
          </a:xfrm>
        </p:grpSpPr>
        <p:sp>
          <p:nvSpPr>
            <p:cNvPr id="25" name="Freeform 25">
              <a:extLst>
                <a:ext uri="{FF2B5EF4-FFF2-40B4-BE49-F238E27FC236}">
                  <a16:creationId xmlns:a16="http://schemas.microsoft.com/office/drawing/2014/main" id="{21A603D3-FF76-A0E4-1A2C-3919510FC41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6" name="TextBox 5">
            <a:extLst>
              <a:ext uri="{FF2B5EF4-FFF2-40B4-BE49-F238E27FC236}">
                <a16:creationId xmlns:a16="http://schemas.microsoft.com/office/drawing/2014/main" id="{71477B67-5D4A-5C18-F858-AF5522EC72E1}"/>
              </a:ext>
            </a:extLst>
          </p:cNvPr>
          <p:cNvSpPr txBox="1"/>
          <p:nvPr/>
        </p:nvSpPr>
        <p:spPr>
          <a:xfrm>
            <a:off x="868226" y="1394304"/>
            <a:ext cx="14535943" cy="1943481"/>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Tài khoản được tạo tự động giúp quản lý thuận tiện trong quản lý và khách hàng cũng có thể thay đổi mật khảu cho dễ nhớ và tăng tính bảo mật thông qua admin</a:t>
            </a:r>
          </a:p>
        </p:txBody>
      </p:sp>
      <p:grpSp>
        <p:nvGrpSpPr>
          <p:cNvPr id="9" name="Group 22">
            <a:extLst>
              <a:ext uri="{FF2B5EF4-FFF2-40B4-BE49-F238E27FC236}">
                <a16:creationId xmlns:a16="http://schemas.microsoft.com/office/drawing/2014/main" id="{46931E9E-8D1E-B3BC-9FD3-2F1BDC8ADCE6}"/>
              </a:ext>
            </a:extLst>
          </p:cNvPr>
          <p:cNvGrpSpPr/>
          <p:nvPr/>
        </p:nvGrpSpPr>
        <p:grpSpPr>
          <a:xfrm>
            <a:off x="16149018" y="7562041"/>
            <a:ext cx="2374761" cy="3392515"/>
            <a:chOff x="0" y="0"/>
            <a:chExt cx="4445000" cy="6350000"/>
          </a:xfrm>
        </p:grpSpPr>
        <p:sp>
          <p:nvSpPr>
            <p:cNvPr id="10" name="Freeform 23">
              <a:extLst>
                <a:ext uri="{FF2B5EF4-FFF2-40B4-BE49-F238E27FC236}">
                  <a16:creationId xmlns:a16="http://schemas.microsoft.com/office/drawing/2014/main" id="{ECA8CF54-C70F-CCC9-0C5B-1BBAF3AB3128}"/>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pic>
        <p:nvPicPr>
          <p:cNvPr id="7" name="Picture 6">
            <a:extLst>
              <a:ext uri="{FF2B5EF4-FFF2-40B4-BE49-F238E27FC236}">
                <a16:creationId xmlns:a16="http://schemas.microsoft.com/office/drawing/2014/main" id="{506E90BA-44BB-B39F-9DEC-AC1FF624D44D}"/>
              </a:ext>
            </a:extLst>
          </p:cNvPr>
          <p:cNvPicPr>
            <a:picLocks noChangeAspect="1"/>
          </p:cNvPicPr>
          <p:nvPr/>
        </p:nvPicPr>
        <p:blipFill>
          <a:blip r:embed="rId3"/>
          <a:stretch>
            <a:fillRect/>
          </a:stretch>
        </p:blipFill>
        <p:spPr>
          <a:xfrm>
            <a:off x="4724399" y="3217293"/>
            <a:ext cx="10870269" cy="63240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nvGrpSpPr>
          <p:cNvPr id="11" name="Group 10">
            <a:extLst>
              <a:ext uri="{FF2B5EF4-FFF2-40B4-BE49-F238E27FC236}">
                <a16:creationId xmlns:a16="http://schemas.microsoft.com/office/drawing/2014/main" id="{6C91093C-5062-ED12-1524-D22CC24D8CFD}"/>
              </a:ext>
            </a:extLst>
          </p:cNvPr>
          <p:cNvGrpSpPr/>
          <p:nvPr/>
        </p:nvGrpSpPr>
        <p:grpSpPr>
          <a:xfrm>
            <a:off x="-8867570" y="4013833"/>
            <a:ext cx="6752859" cy="9646942"/>
            <a:chOff x="16091808" y="-2456575"/>
            <a:chExt cx="6752859" cy="9646942"/>
          </a:xfrm>
        </p:grpSpPr>
        <p:grpSp>
          <p:nvGrpSpPr>
            <p:cNvPr id="13" name="Group 11">
              <a:extLst>
                <a:ext uri="{FF2B5EF4-FFF2-40B4-BE49-F238E27FC236}">
                  <a16:creationId xmlns:a16="http://schemas.microsoft.com/office/drawing/2014/main" id="{36F6DA92-2146-2312-F6AE-0F1F9845C486}"/>
                </a:ext>
              </a:extLst>
            </p:cNvPr>
            <p:cNvGrpSpPr/>
            <p:nvPr/>
          </p:nvGrpSpPr>
          <p:grpSpPr>
            <a:xfrm>
              <a:off x="16091808" y="-2456575"/>
              <a:ext cx="6752859" cy="9646942"/>
              <a:chOff x="0" y="0"/>
              <a:chExt cx="4445000" cy="6350000"/>
            </a:xfrm>
          </p:grpSpPr>
          <p:sp>
            <p:nvSpPr>
              <p:cNvPr id="28" name="Freeform 12">
                <a:extLst>
                  <a:ext uri="{FF2B5EF4-FFF2-40B4-BE49-F238E27FC236}">
                    <a16:creationId xmlns:a16="http://schemas.microsoft.com/office/drawing/2014/main" id="{03832A9C-758B-91BB-58A2-55C10D5BB440}"/>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1428" r="-21428"/>
                </a:stretch>
              </a:blipFill>
            </p:spPr>
          </p:sp>
        </p:grpSp>
        <p:grpSp>
          <p:nvGrpSpPr>
            <p:cNvPr id="26" name="Group 13">
              <a:extLst>
                <a:ext uri="{FF2B5EF4-FFF2-40B4-BE49-F238E27FC236}">
                  <a16:creationId xmlns:a16="http://schemas.microsoft.com/office/drawing/2014/main" id="{795D193C-7A35-A36F-0825-09CFF6B250AE}"/>
                </a:ext>
              </a:extLst>
            </p:cNvPr>
            <p:cNvGrpSpPr/>
            <p:nvPr/>
          </p:nvGrpSpPr>
          <p:grpSpPr>
            <a:xfrm>
              <a:off x="16091808" y="-2456575"/>
              <a:ext cx="6752859" cy="9646942"/>
              <a:chOff x="0" y="0"/>
              <a:chExt cx="4445000" cy="6350000"/>
            </a:xfrm>
          </p:grpSpPr>
          <p:sp>
            <p:nvSpPr>
              <p:cNvPr id="27" name="Freeform 14">
                <a:extLst>
                  <a:ext uri="{FF2B5EF4-FFF2-40B4-BE49-F238E27FC236}">
                    <a16:creationId xmlns:a16="http://schemas.microsoft.com/office/drawing/2014/main" id="{B9B540A8-C77F-822A-29CA-6C7AB786B74D}"/>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sp>
        <p:nvSpPr>
          <p:cNvPr id="2" name="Oval 1">
            <a:extLst>
              <a:ext uri="{FF2B5EF4-FFF2-40B4-BE49-F238E27FC236}">
                <a16:creationId xmlns:a16="http://schemas.microsoft.com/office/drawing/2014/main" id="{B2769C5C-1DAF-D0AF-A5C2-4487712D9BB2}"/>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20</a:t>
            </a:r>
          </a:p>
        </p:txBody>
      </p:sp>
    </p:spTree>
    <p:extLst>
      <p:ext uri="{BB962C8B-B14F-4D97-AF65-F5344CB8AC3E}">
        <p14:creationId xmlns:p14="http://schemas.microsoft.com/office/powerpoint/2010/main" val="30713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5F347D0D-92DE-D459-D400-ED47D62555E0}"/>
            </a:ext>
          </a:extLst>
        </p:cNvPr>
        <p:cNvGrpSpPr/>
        <p:nvPr/>
      </p:nvGrpSpPr>
      <p:grpSpPr>
        <a:xfrm>
          <a:off x="0" y="0"/>
          <a:ext cx="0" cy="0"/>
          <a:chOff x="0" y="0"/>
          <a:chExt cx="0" cy="0"/>
        </a:xfrm>
      </p:grpSpPr>
      <p:sp>
        <p:nvSpPr>
          <p:cNvPr id="12" name="TextBox 12">
            <a:extLst>
              <a:ext uri="{FF2B5EF4-FFF2-40B4-BE49-F238E27FC236}">
                <a16:creationId xmlns:a16="http://schemas.microsoft.com/office/drawing/2014/main" id="{B7B57A28-CDF5-A694-6B9A-D2615383A3B6}"/>
              </a:ext>
            </a:extLst>
          </p:cNvPr>
          <p:cNvSpPr txBox="1"/>
          <p:nvPr/>
        </p:nvSpPr>
        <p:spPr>
          <a:xfrm>
            <a:off x="957986" y="184784"/>
            <a:ext cx="11887200" cy="950132"/>
          </a:xfrm>
          <a:prstGeom prst="rect">
            <a:avLst/>
          </a:prstGeom>
        </p:spPr>
        <p:txBody>
          <a:bodyPr wrap="square" lIns="0" tIns="0" rIns="0" bIns="0" rtlCol="0" anchor="t">
            <a:spAutoFit/>
          </a:bodyPr>
          <a:lstStyle/>
          <a:p>
            <a:pPr marL="0" lvl="0" indent="0" algn="l">
              <a:lnSpc>
                <a:spcPts val="7884"/>
              </a:lnSpc>
              <a:spcBef>
                <a:spcPct val="0"/>
              </a:spcBef>
            </a:pPr>
            <a:r>
              <a:rPr lang="en-US" sz="6000" b="1">
                <a:solidFill>
                  <a:srgbClr val="FFFFFF"/>
                </a:solidFill>
                <a:latin typeface="Bahnschrift SemiLight SemiConde" panose="020B0502040204020203" pitchFamily="34" charset="0"/>
                <a:ea typeface="Tahoma" panose="020B0604030504040204" pitchFamily="34" charset="0"/>
                <a:cs typeface="Tahoma" panose="020B0604030504040204" pitchFamily="34" charset="0"/>
                <a:sym typeface="Almarai Bold"/>
              </a:rPr>
              <a:t>Giao diện quản lý dịch vụ cung cấp</a:t>
            </a:r>
          </a:p>
        </p:txBody>
      </p:sp>
      <p:grpSp>
        <p:nvGrpSpPr>
          <p:cNvPr id="14" name="Group 14">
            <a:extLst>
              <a:ext uri="{FF2B5EF4-FFF2-40B4-BE49-F238E27FC236}">
                <a16:creationId xmlns:a16="http://schemas.microsoft.com/office/drawing/2014/main" id="{F0AA69D4-FA92-3B7B-B7D3-572FDFFD90B8}"/>
              </a:ext>
            </a:extLst>
          </p:cNvPr>
          <p:cNvGrpSpPr/>
          <p:nvPr/>
        </p:nvGrpSpPr>
        <p:grpSpPr>
          <a:xfrm>
            <a:off x="17449800" y="2057815"/>
            <a:ext cx="5754080" cy="8220114"/>
            <a:chOff x="0" y="0"/>
            <a:chExt cx="4445000" cy="6350000"/>
          </a:xfrm>
        </p:grpSpPr>
        <p:sp>
          <p:nvSpPr>
            <p:cNvPr id="15" name="Freeform 15">
              <a:extLst>
                <a:ext uri="{FF2B5EF4-FFF2-40B4-BE49-F238E27FC236}">
                  <a16:creationId xmlns:a16="http://schemas.microsoft.com/office/drawing/2014/main" id="{E2B40DFD-F0C8-DCFF-49A4-FF1368DF71BC}"/>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6" name="Group 16">
            <a:extLst>
              <a:ext uri="{FF2B5EF4-FFF2-40B4-BE49-F238E27FC236}">
                <a16:creationId xmlns:a16="http://schemas.microsoft.com/office/drawing/2014/main" id="{080CB35D-D5EB-1E12-1C6C-A7366DD69D8B}"/>
              </a:ext>
            </a:extLst>
          </p:cNvPr>
          <p:cNvGrpSpPr/>
          <p:nvPr/>
        </p:nvGrpSpPr>
        <p:grpSpPr>
          <a:xfrm>
            <a:off x="14664277" y="-871079"/>
            <a:ext cx="1683983" cy="2405689"/>
            <a:chOff x="0" y="0"/>
            <a:chExt cx="4445000" cy="6350000"/>
          </a:xfrm>
        </p:grpSpPr>
        <p:sp>
          <p:nvSpPr>
            <p:cNvPr id="17" name="Freeform 17">
              <a:extLst>
                <a:ext uri="{FF2B5EF4-FFF2-40B4-BE49-F238E27FC236}">
                  <a16:creationId xmlns:a16="http://schemas.microsoft.com/office/drawing/2014/main" id="{10CE0630-AA0F-8E93-75AD-D1A6A6E3663B}"/>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8" name="Group 18">
            <a:extLst>
              <a:ext uri="{FF2B5EF4-FFF2-40B4-BE49-F238E27FC236}">
                <a16:creationId xmlns:a16="http://schemas.microsoft.com/office/drawing/2014/main" id="{60B28E3C-6332-543A-BECC-0E7F3ED0BD9A}"/>
              </a:ext>
            </a:extLst>
          </p:cNvPr>
          <p:cNvGrpSpPr/>
          <p:nvPr/>
        </p:nvGrpSpPr>
        <p:grpSpPr>
          <a:xfrm rot="5400000">
            <a:off x="16417309" y="1645890"/>
            <a:ext cx="841991" cy="841991"/>
            <a:chOff x="0" y="0"/>
            <a:chExt cx="812800" cy="812800"/>
          </a:xfrm>
        </p:grpSpPr>
        <p:sp>
          <p:nvSpPr>
            <p:cNvPr id="19" name="Freeform 19">
              <a:extLst>
                <a:ext uri="{FF2B5EF4-FFF2-40B4-BE49-F238E27FC236}">
                  <a16:creationId xmlns:a16="http://schemas.microsoft.com/office/drawing/2014/main" id="{0A31F9C1-D5CB-A8AD-C572-685A5485078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0" name="Group 20">
            <a:extLst>
              <a:ext uri="{FF2B5EF4-FFF2-40B4-BE49-F238E27FC236}">
                <a16:creationId xmlns:a16="http://schemas.microsoft.com/office/drawing/2014/main" id="{4EDA9F65-1A17-4F65-EB2B-A214EC47C355}"/>
              </a:ext>
            </a:extLst>
          </p:cNvPr>
          <p:cNvGrpSpPr/>
          <p:nvPr/>
        </p:nvGrpSpPr>
        <p:grpSpPr>
          <a:xfrm rot="5400000">
            <a:off x="6480591" y="8837304"/>
            <a:ext cx="841991" cy="841991"/>
            <a:chOff x="0" y="0"/>
            <a:chExt cx="812800" cy="812800"/>
          </a:xfrm>
        </p:grpSpPr>
        <p:sp>
          <p:nvSpPr>
            <p:cNvPr id="21" name="Freeform 21">
              <a:extLst>
                <a:ext uri="{FF2B5EF4-FFF2-40B4-BE49-F238E27FC236}">
                  <a16:creationId xmlns:a16="http://schemas.microsoft.com/office/drawing/2014/main" id="{BFE5E6C0-AFFB-8B0D-B9A3-C485BDFA28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2" name="Group 22">
            <a:extLst>
              <a:ext uri="{FF2B5EF4-FFF2-40B4-BE49-F238E27FC236}">
                <a16:creationId xmlns:a16="http://schemas.microsoft.com/office/drawing/2014/main" id="{5354FEEB-6DE2-FD5D-254C-699FA5718493}"/>
              </a:ext>
            </a:extLst>
          </p:cNvPr>
          <p:cNvGrpSpPr/>
          <p:nvPr/>
        </p:nvGrpSpPr>
        <p:grpSpPr>
          <a:xfrm>
            <a:off x="-346369" y="5979274"/>
            <a:ext cx="2374761" cy="3392515"/>
            <a:chOff x="0" y="0"/>
            <a:chExt cx="4445000" cy="6350000"/>
          </a:xfrm>
        </p:grpSpPr>
        <p:sp>
          <p:nvSpPr>
            <p:cNvPr id="23" name="Freeform 23">
              <a:extLst>
                <a:ext uri="{FF2B5EF4-FFF2-40B4-BE49-F238E27FC236}">
                  <a16:creationId xmlns:a16="http://schemas.microsoft.com/office/drawing/2014/main" id="{346B9383-8A6C-D22E-78C1-8DF123ED3503}"/>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24" name="Group 24">
            <a:extLst>
              <a:ext uri="{FF2B5EF4-FFF2-40B4-BE49-F238E27FC236}">
                <a16:creationId xmlns:a16="http://schemas.microsoft.com/office/drawing/2014/main" id="{5326A96D-066B-304C-CBE5-03687DEBC145}"/>
              </a:ext>
            </a:extLst>
          </p:cNvPr>
          <p:cNvGrpSpPr/>
          <p:nvPr/>
        </p:nvGrpSpPr>
        <p:grpSpPr>
          <a:xfrm rot="5400000">
            <a:off x="228600" y="54671"/>
            <a:ext cx="1224824" cy="1224824"/>
            <a:chOff x="0" y="0"/>
            <a:chExt cx="812800" cy="812800"/>
          </a:xfrm>
        </p:grpSpPr>
        <p:sp>
          <p:nvSpPr>
            <p:cNvPr id="25" name="Freeform 25">
              <a:extLst>
                <a:ext uri="{FF2B5EF4-FFF2-40B4-BE49-F238E27FC236}">
                  <a16:creationId xmlns:a16="http://schemas.microsoft.com/office/drawing/2014/main" id="{0E69E56A-FC98-0780-3386-6BF9DC300EB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6" name="TextBox 5">
            <a:extLst>
              <a:ext uri="{FF2B5EF4-FFF2-40B4-BE49-F238E27FC236}">
                <a16:creationId xmlns:a16="http://schemas.microsoft.com/office/drawing/2014/main" id="{661481F3-0F75-ED31-B023-8D93D9CE72EA}"/>
              </a:ext>
            </a:extLst>
          </p:cNvPr>
          <p:cNvSpPr txBox="1"/>
          <p:nvPr/>
        </p:nvSpPr>
        <p:spPr>
          <a:xfrm>
            <a:off x="868226" y="1394304"/>
            <a:ext cx="14535943" cy="1943481"/>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Dịch vụ cung cấp cho căn hộ được quản lý và cập nhật liên tục với mục tiêu hỗ trợ khách hàng với những dịch vụ tốt và hiệu quả nhầm nâng cao chất lượng của khách hàng</a:t>
            </a:r>
          </a:p>
        </p:txBody>
      </p:sp>
      <p:grpSp>
        <p:nvGrpSpPr>
          <p:cNvPr id="9" name="Group 22">
            <a:extLst>
              <a:ext uri="{FF2B5EF4-FFF2-40B4-BE49-F238E27FC236}">
                <a16:creationId xmlns:a16="http://schemas.microsoft.com/office/drawing/2014/main" id="{593B7E38-B9A6-F53B-BD47-55717E6C7390}"/>
              </a:ext>
            </a:extLst>
          </p:cNvPr>
          <p:cNvGrpSpPr/>
          <p:nvPr/>
        </p:nvGrpSpPr>
        <p:grpSpPr>
          <a:xfrm>
            <a:off x="16149018" y="7562041"/>
            <a:ext cx="2374761" cy="3392515"/>
            <a:chOff x="0" y="0"/>
            <a:chExt cx="4445000" cy="6350000"/>
          </a:xfrm>
        </p:grpSpPr>
        <p:sp>
          <p:nvSpPr>
            <p:cNvPr id="10" name="Freeform 23">
              <a:extLst>
                <a:ext uri="{FF2B5EF4-FFF2-40B4-BE49-F238E27FC236}">
                  <a16:creationId xmlns:a16="http://schemas.microsoft.com/office/drawing/2014/main" id="{677416C5-EB8C-770C-AB3C-68735A985121}"/>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pic>
        <p:nvPicPr>
          <p:cNvPr id="3" name="Picture 2">
            <a:extLst>
              <a:ext uri="{FF2B5EF4-FFF2-40B4-BE49-F238E27FC236}">
                <a16:creationId xmlns:a16="http://schemas.microsoft.com/office/drawing/2014/main" id="{15866330-72B9-6A6C-F794-6641E45CC899}"/>
              </a:ext>
            </a:extLst>
          </p:cNvPr>
          <p:cNvPicPr>
            <a:picLocks noChangeAspect="1"/>
          </p:cNvPicPr>
          <p:nvPr/>
        </p:nvPicPr>
        <p:blipFill>
          <a:blip r:embed="rId3"/>
          <a:stretch>
            <a:fillRect/>
          </a:stretch>
        </p:blipFill>
        <p:spPr>
          <a:xfrm>
            <a:off x="5696919" y="2976705"/>
            <a:ext cx="11102490" cy="646474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nvGrpSpPr>
          <p:cNvPr id="4" name="Group 5">
            <a:extLst>
              <a:ext uri="{FF2B5EF4-FFF2-40B4-BE49-F238E27FC236}">
                <a16:creationId xmlns:a16="http://schemas.microsoft.com/office/drawing/2014/main" id="{B63C03D6-F2D8-D9CA-EEC5-DBD9CE94DECE}"/>
              </a:ext>
            </a:extLst>
          </p:cNvPr>
          <p:cNvGrpSpPr/>
          <p:nvPr/>
        </p:nvGrpSpPr>
        <p:grpSpPr>
          <a:xfrm rot="-10800000">
            <a:off x="581965" y="8510623"/>
            <a:ext cx="5246522" cy="7495031"/>
            <a:chOff x="0" y="0"/>
            <a:chExt cx="4445000" cy="6350000"/>
          </a:xfrm>
        </p:grpSpPr>
        <p:sp>
          <p:nvSpPr>
            <p:cNvPr id="5" name="Freeform 6">
              <a:extLst>
                <a:ext uri="{FF2B5EF4-FFF2-40B4-BE49-F238E27FC236}">
                  <a16:creationId xmlns:a16="http://schemas.microsoft.com/office/drawing/2014/main" id="{29BE207D-B4E3-E084-8F7E-BC91196D5ADF}"/>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8" name="Group 3">
            <a:extLst>
              <a:ext uri="{FF2B5EF4-FFF2-40B4-BE49-F238E27FC236}">
                <a16:creationId xmlns:a16="http://schemas.microsoft.com/office/drawing/2014/main" id="{D2E4D508-AFE9-74E4-7BF2-23DDBECAEE9D}"/>
              </a:ext>
            </a:extLst>
          </p:cNvPr>
          <p:cNvGrpSpPr/>
          <p:nvPr/>
        </p:nvGrpSpPr>
        <p:grpSpPr>
          <a:xfrm>
            <a:off x="-1665276" y="4436428"/>
            <a:ext cx="5703875" cy="8148392"/>
            <a:chOff x="0" y="0"/>
            <a:chExt cx="4445000" cy="6350000"/>
          </a:xfrm>
        </p:grpSpPr>
        <p:sp>
          <p:nvSpPr>
            <p:cNvPr id="11" name="Freeform 4">
              <a:extLst>
                <a:ext uri="{FF2B5EF4-FFF2-40B4-BE49-F238E27FC236}">
                  <a16:creationId xmlns:a16="http://schemas.microsoft.com/office/drawing/2014/main" id="{D96B9FE6-EA14-7CDE-215B-0B8B2681B270}"/>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57142" r="-57142"/>
              </a:stretch>
            </a:blipFill>
          </p:spPr>
        </p:sp>
      </p:grpSp>
      <p:grpSp>
        <p:nvGrpSpPr>
          <p:cNvPr id="13" name="Group 5">
            <a:extLst>
              <a:ext uri="{FF2B5EF4-FFF2-40B4-BE49-F238E27FC236}">
                <a16:creationId xmlns:a16="http://schemas.microsoft.com/office/drawing/2014/main" id="{278AA974-7E39-7980-1849-64EA103B1C7A}"/>
              </a:ext>
            </a:extLst>
          </p:cNvPr>
          <p:cNvGrpSpPr/>
          <p:nvPr/>
        </p:nvGrpSpPr>
        <p:grpSpPr>
          <a:xfrm rot="-10800000">
            <a:off x="-1665276" y="4436427"/>
            <a:ext cx="5703875" cy="8148392"/>
            <a:chOff x="0" y="0"/>
            <a:chExt cx="4445000" cy="6350000"/>
          </a:xfrm>
        </p:grpSpPr>
        <p:sp>
          <p:nvSpPr>
            <p:cNvPr id="26" name="Freeform 6">
              <a:extLst>
                <a:ext uri="{FF2B5EF4-FFF2-40B4-BE49-F238E27FC236}">
                  <a16:creationId xmlns:a16="http://schemas.microsoft.com/office/drawing/2014/main" id="{44E8A635-18F5-35F1-4B28-870B89F58A35}"/>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2" name="Oval 1">
            <a:extLst>
              <a:ext uri="{FF2B5EF4-FFF2-40B4-BE49-F238E27FC236}">
                <a16:creationId xmlns:a16="http://schemas.microsoft.com/office/drawing/2014/main" id="{72A925F1-97CA-50D6-AB4B-A2CFD0E60D99}"/>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21</a:t>
            </a:r>
          </a:p>
        </p:txBody>
      </p:sp>
    </p:spTree>
    <p:extLst>
      <p:ext uri="{BB962C8B-B14F-4D97-AF65-F5344CB8AC3E}">
        <p14:creationId xmlns:p14="http://schemas.microsoft.com/office/powerpoint/2010/main" val="924335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B8A19BAF-65EA-F177-6661-86556B11826E}"/>
            </a:ext>
          </a:extLst>
        </p:cNvPr>
        <p:cNvGrpSpPr/>
        <p:nvPr/>
      </p:nvGrpSpPr>
      <p:grpSpPr>
        <a:xfrm>
          <a:off x="0" y="0"/>
          <a:ext cx="0" cy="0"/>
          <a:chOff x="0" y="0"/>
          <a:chExt cx="0" cy="0"/>
        </a:xfrm>
      </p:grpSpPr>
      <p:sp>
        <p:nvSpPr>
          <p:cNvPr id="12" name="TextBox 12">
            <a:extLst>
              <a:ext uri="{FF2B5EF4-FFF2-40B4-BE49-F238E27FC236}">
                <a16:creationId xmlns:a16="http://schemas.microsoft.com/office/drawing/2014/main" id="{71807778-B582-4F65-3BED-4902D00C1CE0}"/>
              </a:ext>
            </a:extLst>
          </p:cNvPr>
          <p:cNvSpPr txBox="1"/>
          <p:nvPr/>
        </p:nvSpPr>
        <p:spPr>
          <a:xfrm>
            <a:off x="957986" y="184784"/>
            <a:ext cx="11887200" cy="950132"/>
          </a:xfrm>
          <a:prstGeom prst="rect">
            <a:avLst/>
          </a:prstGeom>
        </p:spPr>
        <p:txBody>
          <a:bodyPr wrap="square" lIns="0" tIns="0" rIns="0" bIns="0" rtlCol="0" anchor="t">
            <a:spAutoFit/>
          </a:bodyPr>
          <a:lstStyle/>
          <a:p>
            <a:pPr marL="0" lvl="0" indent="0" algn="l">
              <a:lnSpc>
                <a:spcPts val="7884"/>
              </a:lnSpc>
              <a:spcBef>
                <a:spcPct val="0"/>
              </a:spcBef>
            </a:pPr>
            <a:r>
              <a:rPr lang="en-US" sz="6000" b="1">
                <a:solidFill>
                  <a:srgbClr val="FFFFFF"/>
                </a:solidFill>
                <a:latin typeface="Bahnschrift SemiLight SemiConde" panose="020B0502040204020203" pitchFamily="34" charset="0"/>
                <a:ea typeface="Tahoma" panose="020B0604030504040204" pitchFamily="34" charset="0"/>
                <a:cs typeface="Tahoma" panose="020B0604030504040204" pitchFamily="34" charset="0"/>
                <a:sym typeface="Almarai Bold"/>
              </a:rPr>
              <a:t>Giao diện quản lý thông tin phản hồi</a:t>
            </a:r>
          </a:p>
        </p:txBody>
      </p:sp>
      <p:grpSp>
        <p:nvGrpSpPr>
          <p:cNvPr id="14" name="Group 14">
            <a:extLst>
              <a:ext uri="{FF2B5EF4-FFF2-40B4-BE49-F238E27FC236}">
                <a16:creationId xmlns:a16="http://schemas.microsoft.com/office/drawing/2014/main" id="{5C69EA3B-822D-7886-4A81-BA9BB172C9C8}"/>
              </a:ext>
            </a:extLst>
          </p:cNvPr>
          <p:cNvGrpSpPr/>
          <p:nvPr/>
        </p:nvGrpSpPr>
        <p:grpSpPr>
          <a:xfrm>
            <a:off x="17185160" y="1038184"/>
            <a:ext cx="5754080" cy="8220114"/>
            <a:chOff x="0" y="0"/>
            <a:chExt cx="4445000" cy="6350000"/>
          </a:xfrm>
        </p:grpSpPr>
        <p:sp>
          <p:nvSpPr>
            <p:cNvPr id="15" name="Freeform 15">
              <a:extLst>
                <a:ext uri="{FF2B5EF4-FFF2-40B4-BE49-F238E27FC236}">
                  <a16:creationId xmlns:a16="http://schemas.microsoft.com/office/drawing/2014/main" id="{220ABB62-F647-F1A0-AA3B-C8F7B853045A}"/>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6" name="Group 16">
            <a:extLst>
              <a:ext uri="{FF2B5EF4-FFF2-40B4-BE49-F238E27FC236}">
                <a16:creationId xmlns:a16="http://schemas.microsoft.com/office/drawing/2014/main" id="{20E16C9D-41A2-2834-4011-A4907B14D52B}"/>
              </a:ext>
            </a:extLst>
          </p:cNvPr>
          <p:cNvGrpSpPr/>
          <p:nvPr/>
        </p:nvGrpSpPr>
        <p:grpSpPr>
          <a:xfrm>
            <a:off x="14664277" y="-871079"/>
            <a:ext cx="1683983" cy="2405689"/>
            <a:chOff x="0" y="0"/>
            <a:chExt cx="4445000" cy="6350000"/>
          </a:xfrm>
        </p:grpSpPr>
        <p:sp>
          <p:nvSpPr>
            <p:cNvPr id="17" name="Freeform 17">
              <a:extLst>
                <a:ext uri="{FF2B5EF4-FFF2-40B4-BE49-F238E27FC236}">
                  <a16:creationId xmlns:a16="http://schemas.microsoft.com/office/drawing/2014/main" id="{D81A139A-79D9-01AA-0361-1772B6AA2BB8}"/>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8" name="Group 18">
            <a:extLst>
              <a:ext uri="{FF2B5EF4-FFF2-40B4-BE49-F238E27FC236}">
                <a16:creationId xmlns:a16="http://schemas.microsoft.com/office/drawing/2014/main" id="{85D21434-23D2-6A3D-6985-36D10E66C732}"/>
              </a:ext>
            </a:extLst>
          </p:cNvPr>
          <p:cNvGrpSpPr/>
          <p:nvPr/>
        </p:nvGrpSpPr>
        <p:grpSpPr>
          <a:xfrm rot="5400000">
            <a:off x="16417309" y="1645890"/>
            <a:ext cx="841991" cy="841991"/>
            <a:chOff x="0" y="0"/>
            <a:chExt cx="812800" cy="812800"/>
          </a:xfrm>
        </p:grpSpPr>
        <p:sp>
          <p:nvSpPr>
            <p:cNvPr id="19" name="Freeform 19">
              <a:extLst>
                <a:ext uri="{FF2B5EF4-FFF2-40B4-BE49-F238E27FC236}">
                  <a16:creationId xmlns:a16="http://schemas.microsoft.com/office/drawing/2014/main" id="{D0825E80-D03B-EBA2-40CB-61314BA91B4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0" name="Group 20">
            <a:extLst>
              <a:ext uri="{FF2B5EF4-FFF2-40B4-BE49-F238E27FC236}">
                <a16:creationId xmlns:a16="http://schemas.microsoft.com/office/drawing/2014/main" id="{6BA11289-7B41-8573-5C6C-CF6DB9359B7E}"/>
              </a:ext>
            </a:extLst>
          </p:cNvPr>
          <p:cNvGrpSpPr/>
          <p:nvPr/>
        </p:nvGrpSpPr>
        <p:grpSpPr>
          <a:xfrm rot="5400000">
            <a:off x="6480591" y="8837304"/>
            <a:ext cx="841991" cy="841991"/>
            <a:chOff x="0" y="0"/>
            <a:chExt cx="812800" cy="812800"/>
          </a:xfrm>
        </p:grpSpPr>
        <p:sp>
          <p:nvSpPr>
            <p:cNvPr id="21" name="Freeform 21">
              <a:extLst>
                <a:ext uri="{FF2B5EF4-FFF2-40B4-BE49-F238E27FC236}">
                  <a16:creationId xmlns:a16="http://schemas.microsoft.com/office/drawing/2014/main" id="{83A3F808-21A6-C153-6144-AA452B2E391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4" name="Group 24">
            <a:extLst>
              <a:ext uri="{FF2B5EF4-FFF2-40B4-BE49-F238E27FC236}">
                <a16:creationId xmlns:a16="http://schemas.microsoft.com/office/drawing/2014/main" id="{BE520D5A-36A2-1C33-66FE-7DC67E01CD43}"/>
              </a:ext>
            </a:extLst>
          </p:cNvPr>
          <p:cNvGrpSpPr/>
          <p:nvPr/>
        </p:nvGrpSpPr>
        <p:grpSpPr>
          <a:xfrm rot="5400000">
            <a:off x="228600" y="54671"/>
            <a:ext cx="1224824" cy="1224824"/>
            <a:chOff x="0" y="0"/>
            <a:chExt cx="812800" cy="812800"/>
          </a:xfrm>
        </p:grpSpPr>
        <p:sp>
          <p:nvSpPr>
            <p:cNvPr id="25" name="Freeform 25">
              <a:extLst>
                <a:ext uri="{FF2B5EF4-FFF2-40B4-BE49-F238E27FC236}">
                  <a16:creationId xmlns:a16="http://schemas.microsoft.com/office/drawing/2014/main" id="{2768336C-572A-2FC0-3FAE-1C874596817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6" name="TextBox 5">
            <a:extLst>
              <a:ext uri="{FF2B5EF4-FFF2-40B4-BE49-F238E27FC236}">
                <a16:creationId xmlns:a16="http://schemas.microsoft.com/office/drawing/2014/main" id="{BDD5D8BA-470A-66F3-75E8-984FFFB04014}"/>
              </a:ext>
            </a:extLst>
          </p:cNvPr>
          <p:cNvSpPr txBox="1"/>
          <p:nvPr/>
        </p:nvSpPr>
        <p:spPr>
          <a:xfrm>
            <a:off x="868226" y="1394304"/>
            <a:ext cx="14535943" cy="1943481"/>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Quản lý toàn bộ thông tin phản hồi mà khách hàng phản ánh về dịch vụ khi ở chung cư, giúp quản lý nhanh chóng khắc phục và đưa ra nhưng giải pháp hiệu quả đáp ứng nhu cầu khách hàng.</a:t>
            </a:r>
          </a:p>
        </p:txBody>
      </p:sp>
      <p:grpSp>
        <p:nvGrpSpPr>
          <p:cNvPr id="9" name="Group 22">
            <a:extLst>
              <a:ext uri="{FF2B5EF4-FFF2-40B4-BE49-F238E27FC236}">
                <a16:creationId xmlns:a16="http://schemas.microsoft.com/office/drawing/2014/main" id="{7A19BB83-C7DC-6414-59EE-9E611E5DE71A}"/>
              </a:ext>
            </a:extLst>
          </p:cNvPr>
          <p:cNvGrpSpPr/>
          <p:nvPr/>
        </p:nvGrpSpPr>
        <p:grpSpPr>
          <a:xfrm>
            <a:off x="16149018" y="7562041"/>
            <a:ext cx="2374761" cy="3392515"/>
            <a:chOff x="0" y="0"/>
            <a:chExt cx="4445000" cy="6350000"/>
          </a:xfrm>
        </p:grpSpPr>
        <p:sp>
          <p:nvSpPr>
            <p:cNvPr id="10" name="Freeform 23">
              <a:extLst>
                <a:ext uri="{FF2B5EF4-FFF2-40B4-BE49-F238E27FC236}">
                  <a16:creationId xmlns:a16="http://schemas.microsoft.com/office/drawing/2014/main" id="{5151B99B-92E2-47F3-FA9E-BAD49909519B}"/>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5">
            <a:extLst>
              <a:ext uri="{FF2B5EF4-FFF2-40B4-BE49-F238E27FC236}">
                <a16:creationId xmlns:a16="http://schemas.microsoft.com/office/drawing/2014/main" id="{F3000487-8F08-B030-DDF0-775DB57E56EE}"/>
              </a:ext>
            </a:extLst>
          </p:cNvPr>
          <p:cNvGrpSpPr/>
          <p:nvPr/>
        </p:nvGrpSpPr>
        <p:grpSpPr>
          <a:xfrm rot="-10800000">
            <a:off x="-3041035" y="6667500"/>
            <a:ext cx="4494459" cy="6420656"/>
            <a:chOff x="0" y="0"/>
            <a:chExt cx="4445000" cy="6350000"/>
          </a:xfrm>
        </p:grpSpPr>
        <p:sp>
          <p:nvSpPr>
            <p:cNvPr id="5" name="Freeform 6">
              <a:extLst>
                <a:ext uri="{FF2B5EF4-FFF2-40B4-BE49-F238E27FC236}">
                  <a16:creationId xmlns:a16="http://schemas.microsoft.com/office/drawing/2014/main" id="{18A1CEB1-83BA-2295-403D-74D070A07F9E}"/>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pic>
        <p:nvPicPr>
          <p:cNvPr id="28" name="Picture 27">
            <a:extLst>
              <a:ext uri="{FF2B5EF4-FFF2-40B4-BE49-F238E27FC236}">
                <a16:creationId xmlns:a16="http://schemas.microsoft.com/office/drawing/2014/main" id="{E1823EB3-6999-EC75-1762-6AB42F117808}"/>
              </a:ext>
            </a:extLst>
          </p:cNvPr>
          <p:cNvPicPr>
            <a:picLocks noChangeAspect="1"/>
          </p:cNvPicPr>
          <p:nvPr/>
        </p:nvPicPr>
        <p:blipFill>
          <a:blip r:embed="rId3"/>
          <a:stretch>
            <a:fillRect/>
          </a:stretch>
        </p:blipFill>
        <p:spPr>
          <a:xfrm>
            <a:off x="4142826" y="3734002"/>
            <a:ext cx="10002348" cy="586699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Oval 1">
            <a:extLst>
              <a:ext uri="{FF2B5EF4-FFF2-40B4-BE49-F238E27FC236}">
                <a16:creationId xmlns:a16="http://schemas.microsoft.com/office/drawing/2014/main" id="{8551F6EF-AC04-3A96-4118-BF2C22687060}"/>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22</a:t>
            </a:r>
          </a:p>
        </p:txBody>
      </p:sp>
    </p:spTree>
    <p:extLst>
      <p:ext uri="{BB962C8B-B14F-4D97-AF65-F5344CB8AC3E}">
        <p14:creationId xmlns:p14="http://schemas.microsoft.com/office/powerpoint/2010/main" val="2055671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F57861C3-58BB-DEFA-9DCC-0D97CA906DB5}"/>
            </a:ext>
          </a:extLst>
        </p:cNvPr>
        <p:cNvGrpSpPr/>
        <p:nvPr/>
      </p:nvGrpSpPr>
      <p:grpSpPr>
        <a:xfrm>
          <a:off x="0" y="0"/>
          <a:ext cx="0" cy="0"/>
          <a:chOff x="0" y="0"/>
          <a:chExt cx="0" cy="0"/>
        </a:xfrm>
      </p:grpSpPr>
      <p:sp>
        <p:nvSpPr>
          <p:cNvPr id="12" name="TextBox 12">
            <a:extLst>
              <a:ext uri="{FF2B5EF4-FFF2-40B4-BE49-F238E27FC236}">
                <a16:creationId xmlns:a16="http://schemas.microsoft.com/office/drawing/2014/main" id="{C954EC77-9B6D-9D0B-FFB4-2814A5973DE5}"/>
              </a:ext>
            </a:extLst>
          </p:cNvPr>
          <p:cNvSpPr txBox="1"/>
          <p:nvPr/>
        </p:nvSpPr>
        <p:spPr>
          <a:xfrm>
            <a:off x="957986" y="184784"/>
            <a:ext cx="11887200" cy="950132"/>
          </a:xfrm>
          <a:prstGeom prst="rect">
            <a:avLst/>
          </a:prstGeom>
        </p:spPr>
        <p:txBody>
          <a:bodyPr wrap="square" lIns="0" tIns="0" rIns="0" bIns="0" rtlCol="0" anchor="t">
            <a:spAutoFit/>
          </a:bodyPr>
          <a:lstStyle/>
          <a:p>
            <a:pPr marL="0" lvl="0" indent="0" algn="l">
              <a:lnSpc>
                <a:spcPts val="7884"/>
              </a:lnSpc>
              <a:spcBef>
                <a:spcPct val="0"/>
              </a:spcBef>
            </a:pPr>
            <a:r>
              <a:rPr lang="en-US" sz="6000" b="1">
                <a:solidFill>
                  <a:srgbClr val="FFFFFF"/>
                </a:solidFill>
                <a:latin typeface="Bahnschrift SemiLight SemiConde" panose="020B0502040204020203" pitchFamily="34" charset="0"/>
                <a:ea typeface="Tahoma" panose="020B0604030504040204" pitchFamily="34" charset="0"/>
                <a:cs typeface="Tahoma" panose="020B0604030504040204" pitchFamily="34" charset="0"/>
                <a:sym typeface="Almarai Bold"/>
              </a:rPr>
              <a:t>Giao diện thống kê doanh thu </a:t>
            </a:r>
          </a:p>
        </p:txBody>
      </p:sp>
      <p:grpSp>
        <p:nvGrpSpPr>
          <p:cNvPr id="14" name="Group 14">
            <a:extLst>
              <a:ext uri="{FF2B5EF4-FFF2-40B4-BE49-F238E27FC236}">
                <a16:creationId xmlns:a16="http://schemas.microsoft.com/office/drawing/2014/main" id="{F069826B-00C9-CB07-8779-283F1FD33C35}"/>
              </a:ext>
            </a:extLst>
          </p:cNvPr>
          <p:cNvGrpSpPr/>
          <p:nvPr/>
        </p:nvGrpSpPr>
        <p:grpSpPr>
          <a:xfrm>
            <a:off x="17185160" y="1038184"/>
            <a:ext cx="5754080" cy="8220114"/>
            <a:chOff x="0" y="0"/>
            <a:chExt cx="4445000" cy="6350000"/>
          </a:xfrm>
        </p:grpSpPr>
        <p:sp>
          <p:nvSpPr>
            <p:cNvPr id="15" name="Freeform 15">
              <a:extLst>
                <a:ext uri="{FF2B5EF4-FFF2-40B4-BE49-F238E27FC236}">
                  <a16:creationId xmlns:a16="http://schemas.microsoft.com/office/drawing/2014/main" id="{E75B10CD-81CB-8AC8-7293-16BF80879D95}"/>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6" name="Group 16">
            <a:extLst>
              <a:ext uri="{FF2B5EF4-FFF2-40B4-BE49-F238E27FC236}">
                <a16:creationId xmlns:a16="http://schemas.microsoft.com/office/drawing/2014/main" id="{C548B905-988A-79E1-73CF-F6979C72F68F}"/>
              </a:ext>
            </a:extLst>
          </p:cNvPr>
          <p:cNvGrpSpPr/>
          <p:nvPr/>
        </p:nvGrpSpPr>
        <p:grpSpPr>
          <a:xfrm>
            <a:off x="14664277" y="-871079"/>
            <a:ext cx="1683983" cy="2405689"/>
            <a:chOff x="0" y="0"/>
            <a:chExt cx="4445000" cy="6350000"/>
          </a:xfrm>
        </p:grpSpPr>
        <p:sp>
          <p:nvSpPr>
            <p:cNvPr id="17" name="Freeform 17">
              <a:extLst>
                <a:ext uri="{FF2B5EF4-FFF2-40B4-BE49-F238E27FC236}">
                  <a16:creationId xmlns:a16="http://schemas.microsoft.com/office/drawing/2014/main" id="{1BAD3D75-0A58-C726-265F-7BABAA731B28}"/>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8" name="Group 18">
            <a:extLst>
              <a:ext uri="{FF2B5EF4-FFF2-40B4-BE49-F238E27FC236}">
                <a16:creationId xmlns:a16="http://schemas.microsoft.com/office/drawing/2014/main" id="{00D8FC00-90D4-146D-961E-29C7C8C7B614}"/>
              </a:ext>
            </a:extLst>
          </p:cNvPr>
          <p:cNvGrpSpPr/>
          <p:nvPr/>
        </p:nvGrpSpPr>
        <p:grpSpPr>
          <a:xfrm rot="5400000">
            <a:off x="16417309" y="1645890"/>
            <a:ext cx="841991" cy="841991"/>
            <a:chOff x="0" y="0"/>
            <a:chExt cx="812800" cy="812800"/>
          </a:xfrm>
        </p:grpSpPr>
        <p:sp>
          <p:nvSpPr>
            <p:cNvPr id="19" name="Freeform 19">
              <a:extLst>
                <a:ext uri="{FF2B5EF4-FFF2-40B4-BE49-F238E27FC236}">
                  <a16:creationId xmlns:a16="http://schemas.microsoft.com/office/drawing/2014/main" id="{E52FC393-3D66-46A9-0153-FA254270E62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0" name="Group 20">
            <a:extLst>
              <a:ext uri="{FF2B5EF4-FFF2-40B4-BE49-F238E27FC236}">
                <a16:creationId xmlns:a16="http://schemas.microsoft.com/office/drawing/2014/main" id="{F9EF9E1F-D573-8762-8F79-BB5A6BB5AFE8}"/>
              </a:ext>
            </a:extLst>
          </p:cNvPr>
          <p:cNvGrpSpPr/>
          <p:nvPr/>
        </p:nvGrpSpPr>
        <p:grpSpPr>
          <a:xfrm rot="5400000">
            <a:off x="-420996" y="5633452"/>
            <a:ext cx="841991" cy="841991"/>
            <a:chOff x="0" y="0"/>
            <a:chExt cx="812800" cy="812800"/>
          </a:xfrm>
        </p:grpSpPr>
        <p:sp>
          <p:nvSpPr>
            <p:cNvPr id="21" name="Freeform 21">
              <a:extLst>
                <a:ext uri="{FF2B5EF4-FFF2-40B4-BE49-F238E27FC236}">
                  <a16:creationId xmlns:a16="http://schemas.microsoft.com/office/drawing/2014/main" id="{F6DD29E0-67B0-7FDC-7CD4-1CA31980C4A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4" name="Group 24">
            <a:extLst>
              <a:ext uri="{FF2B5EF4-FFF2-40B4-BE49-F238E27FC236}">
                <a16:creationId xmlns:a16="http://schemas.microsoft.com/office/drawing/2014/main" id="{B7124EC7-9E84-5015-B2C2-5DC45E6173F8}"/>
              </a:ext>
            </a:extLst>
          </p:cNvPr>
          <p:cNvGrpSpPr/>
          <p:nvPr/>
        </p:nvGrpSpPr>
        <p:grpSpPr>
          <a:xfrm rot="5400000">
            <a:off x="228600" y="54671"/>
            <a:ext cx="1224824" cy="1224824"/>
            <a:chOff x="0" y="0"/>
            <a:chExt cx="812800" cy="812800"/>
          </a:xfrm>
        </p:grpSpPr>
        <p:sp>
          <p:nvSpPr>
            <p:cNvPr id="25" name="Freeform 25">
              <a:extLst>
                <a:ext uri="{FF2B5EF4-FFF2-40B4-BE49-F238E27FC236}">
                  <a16:creationId xmlns:a16="http://schemas.microsoft.com/office/drawing/2014/main" id="{B60E90B6-B3D2-8DB9-3101-CCD362A8E25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6" name="TextBox 5">
            <a:extLst>
              <a:ext uri="{FF2B5EF4-FFF2-40B4-BE49-F238E27FC236}">
                <a16:creationId xmlns:a16="http://schemas.microsoft.com/office/drawing/2014/main" id="{62E3F73A-3253-BF08-8FB9-7A53AB510014}"/>
              </a:ext>
            </a:extLst>
          </p:cNvPr>
          <p:cNvSpPr txBox="1"/>
          <p:nvPr/>
        </p:nvSpPr>
        <p:spPr>
          <a:xfrm>
            <a:off x="868226" y="1394304"/>
            <a:ext cx="14535943" cy="1297150"/>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Thể hiện việc thống kê doanh thu của hệ thống dể quản lý tốt hơn về doanh thu và thực hiện tối ưu chất lượng chung cư </a:t>
            </a:r>
          </a:p>
        </p:txBody>
      </p:sp>
      <p:grpSp>
        <p:nvGrpSpPr>
          <p:cNvPr id="9" name="Group 22">
            <a:extLst>
              <a:ext uri="{FF2B5EF4-FFF2-40B4-BE49-F238E27FC236}">
                <a16:creationId xmlns:a16="http://schemas.microsoft.com/office/drawing/2014/main" id="{E716DCE0-77A5-6D2E-DE47-D971AC30C3C5}"/>
              </a:ext>
            </a:extLst>
          </p:cNvPr>
          <p:cNvGrpSpPr/>
          <p:nvPr/>
        </p:nvGrpSpPr>
        <p:grpSpPr>
          <a:xfrm>
            <a:off x="16149018" y="7562041"/>
            <a:ext cx="2374761" cy="3392515"/>
            <a:chOff x="0" y="0"/>
            <a:chExt cx="4445000" cy="6350000"/>
          </a:xfrm>
        </p:grpSpPr>
        <p:sp>
          <p:nvSpPr>
            <p:cNvPr id="10" name="Freeform 23">
              <a:extLst>
                <a:ext uri="{FF2B5EF4-FFF2-40B4-BE49-F238E27FC236}">
                  <a16:creationId xmlns:a16="http://schemas.microsoft.com/office/drawing/2014/main" id="{376D5688-0861-4251-FD5A-2C9554BCE802}"/>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5">
            <a:extLst>
              <a:ext uri="{FF2B5EF4-FFF2-40B4-BE49-F238E27FC236}">
                <a16:creationId xmlns:a16="http://schemas.microsoft.com/office/drawing/2014/main" id="{14992A63-4197-EBC0-3C50-19DB875E5F7C}"/>
              </a:ext>
            </a:extLst>
          </p:cNvPr>
          <p:cNvGrpSpPr/>
          <p:nvPr/>
        </p:nvGrpSpPr>
        <p:grpSpPr>
          <a:xfrm rot="-10800000">
            <a:off x="-3041035" y="6667500"/>
            <a:ext cx="4494459" cy="6420656"/>
            <a:chOff x="0" y="0"/>
            <a:chExt cx="4445000" cy="6350000"/>
          </a:xfrm>
        </p:grpSpPr>
        <p:sp>
          <p:nvSpPr>
            <p:cNvPr id="5" name="Freeform 6">
              <a:extLst>
                <a:ext uri="{FF2B5EF4-FFF2-40B4-BE49-F238E27FC236}">
                  <a16:creationId xmlns:a16="http://schemas.microsoft.com/office/drawing/2014/main" id="{4330948E-F66B-8837-95DB-CC25DDF09B5B}"/>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pic>
        <p:nvPicPr>
          <p:cNvPr id="8" name="Picture 7">
            <a:extLst>
              <a:ext uri="{FF2B5EF4-FFF2-40B4-BE49-F238E27FC236}">
                <a16:creationId xmlns:a16="http://schemas.microsoft.com/office/drawing/2014/main" id="{4926A6B1-908A-7BA8-73A1-5B4A584E6ACC}"/>
              </a:ext>
            </a:extLst>
          </p:cNvPr>
          <p:cNvPicPr>
            <a:picLocks noChangeAspect="1"/>
          </p:cNvPicPr>
          <p:nvPr/>
        </p:nvPicPr>
        <p:blipFill>
          <a:blip r:embed="rId3"/>
          <a:stretch>
            <a:fillRect/>
          </a:stretch>
        </p:blipFill>
        <p:spPr>
          <a:xfrm>
            <a:off x="3234416" y="3208326"/>
            <a:ext cx="11616416" cy="653423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Oval 1">
            <a:extLst>
              <a:ext uri="{FF2B5EF4-FFF2-40B4-BE49-F238E27FC236}">
                <a16:creationId xmlns:a16="http://schemas.microsoft.com/office/drawing/2014/main" id="{ED76636D-FE0D-5CCE-FF4E-D603A22E9BEC}"/>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23</a:t>
            </a:r>
          </a:p>
        </p:txBody>
      </p:sp>
    </p:spTree>
    <p:extLst>
      <p:ext uri="{BB962C8B-B14F-4D97-AF65-F5344CB8AC3E}">
        <p14:creationId xmlns:p14="http://schemas.microsoft.com/office/powerpoint/2010/main" val="2313741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95578F5B-248F-BCEC-3624-78F1CF9AF9B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5083CEB-EED7-25B0-B7FC-9E90F4C2E7DF}"/>
              </a:ext>
            </a:extLst>
          </p:cNvPr>
          <p:cNvGrpSpPr/>
          <p:nvPr/>
        </p:nvGrpSpPr>
        <p:grpSpPr>
          <a:xfrm>
            <a:off x="-4761644" y="-3090019"/>
            <a:ext cx="6376662" cy="6376662"/>
            <a:chOff x="-256018" y="-509341"/>
            <a:chExt cx="812800" cy="812800"/>
          </a:xfrm>
        </p:grpSpPr>
        <p:sp>
          <p:nvSpPr>
            <p:cNvPr id="3" name="Freeform 3">
              <a:extLst>
                <a:ext uri="{FF2B5EF4-FFF2-40B4-BE49-F238E27FC236}">
                  <a16:creationId xmlns:a16="http://schemas.microsoft.com/office/drawing/2014/main" id="{7ED750F9-5995-EB85-BC12-5E72DA3F7F4E}"/>
                </a:ext>
              </a:extLst>
            </p:cNvPr>
            <p:cNvSpPr/>
            <p:nvPr/>
          </p:nvSpPr>
          <p:spPr>
            <a:xfrm>
              <a:off x="-256018" y="-509341"/>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txBody>
            <a:bodyPr/>
            <a:lstStyle/>
            <a:p>
              <a:endParaRPr lang="en-US"/>
            </a:p>
          </p:txBody>
        </p:sp>
      </p:grpSp>
      <p:grpSp>
        <p:nvGrpSpPr>
          <p:cNvPr id="4" name="Group 4">
            <a:extLst>
              <a:ext uri="{FF2B5EF4-FFF2-40B4-BE49-F238E27FC236}">
                <a16:creationId xmlns:a16="http://schemas.microsoft.com/office/drawing/2014/main" id="{C8A6337B-7BC7-CE5E-6741-A6DA81B769B5}"/>
              </a:ext>
            </a:extLst>
          </p:cNvPr>
          <p:cNvGrpSpPr/>
          <p:nvPr/>
        </p:nvGrpSpPr>
        <p:grpSpPr>
          <a:xfrm>
            <a:off x="-15611828" y="-4600836"/>
            <a:ext cx="7594311" cy="7594311"/>
            <a:chOff x="0" y="0"/>
            <a:chExt cx="812800" cy="812800"/>
          </a:xfrm>
        </p:grpSpPr>
        <p:sp>
          <p:nvSpPr>
            <p:cNvPr id="5" name="Freeform 5">
              <a:extLst>
                <a:ext uri="{FF2B5EF4-FFF2-40B4-BE49-F238E27FC236}">
                  <a16:creationId xmlns:a16="http://schemas.microsoft.com/office/drawing/2014/main" id="{3CBAE35F-1BF3-5B27-0BB9-0FB189BFC6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6" name="TextBox 6">
            <a:extLst>
              <a:ext uri="{FF2B5EF4-FFF2-40B4-BE49-F238E27FC236}">
                <a16:creationId xmlns:a16="http://schemas.microsoft.com/office/drawing/2014/main" id="{01BADC60-F677-20EC-459A-3140A1548662}"/>
              </a:ext>
            </a:extLst>
          </p:cNvPr>
          <p:cNvSpPr txBox="1"/>
          <p:nvPr/>
        </p:nvSpPr>
        <p:spPr>
          <a:xfrm>
            <a:off x="-14093916" y="-1261722"/>
            <a:ext cx="4800049" cy="1857375"/>
          </a:xfrm>
          <a:prstGeom prst="rect">
            <a:avLst/>
          </a:prstGeom>
        </p:spPr>
        <p:txBody>
          <a:bodyPr lIns="0" tIns="0" rIns="0" bIns="0" rtlCol="0" anchor="t">
            <a:spAutoFit/>
          </a:bodyPr>
          <a:lstStyle/>
          <a:p>
            <a:pPr algn="ctr">
              <a:lnSpc>
                <a:spcPts val="7288"/>
              </a:lnSpc>
            </a:pPr>
            <a:r>
              <a:rPr lang="en-US" sz="6073" b="1">
                <a:solidFill>
                  <a:srgbClr val="FFFFFF"/>
                </a:solidFill>
                <a:latin typeface="Almarai Bold"/>
                <a:ea typeface="Almarai Bold"/>
                <a:cs typeface="Almarai Bold"/>
                <a:sym typeface="Almarai Bold"/>
              </a:rPr>
              <a:t>PROJECT</a:t>
            </a:r>
          </a:p>
          <a:p>
            <a:pPr marL="0" lvl="0" indent="0" algn="ctr">
              <a:lnSpc>
                <a:spcPts val="7288"/>
              </a:lnSpc>
              <a:spcBef>
                <a:spcPct val="0"/>
              </a:spcBef>
            </a:pPr>
            <a:r>
              <a:rPr lang="en-US" sz="6073" b="1">
                <a:solidFill>
                  <a:srgbClr val="FFFFFF"/>
                </a:solidFill>
                <a:latin typeface="Almarai Bold"/>
                <a:ea typeface="Almarai Bold"/>
                <a:cs typeface="Almarai Bold"/>
                <a:sym typeface="Almarai Bold"/>
              </a:rPr>
              <a:t>CONCEPT</a:t>
            </a:r>
          </a:p>
        </p:txBody>
      </p:sp>
      <p:sp>
        <p:nvSpPr>
          <p:cNvPr id="7" name="TextBox 7">
            <a:extLst>
              <a:ext uri="{FF2B5EF4-FFF2-40B4-BE49-F238E27FC236}">
                <a16:creationId xmlns:a16="http://schemas.microsoft.com/office/drawing/2014/main" id="{2367E834-E7BD-CDE3-A57F-01A3444E9618}"/>
              </a:ext>
            </a:extLst>
          </p:cNvPr>
          <p:cNvSpPr txBox="1"/>
          <p:nvPr/>
        </p:nvSpPr>
        <p:spPr>
          <a:xfrm>
            <a:off x="4429817" y="2483939"/>
            <a:ext cx="8676583" cy="540917"/>
          </a:xfrm>
          <a:prstGeom prst="rect">
            <a:avLst/>
          </a:prstGeom>
        </p:spPr>
        <p:txBody>
          <a:bodyPr wrap="square" lIns="0" tIns="0" rIns="0" bIns="0" rtlCol="0" anchor="t">
            <a:spAutoFit/>
          </a:bodyPr>
          <a:lstStyle/>
          <a:p>
            <a:pPr marL="0" lvl="0" indent="0" algn="l">
              <a:lnSpc>
                <a:spcPts val="4657"/>
              </a:lnSpc>
              <a:spcBef>
                <a:spcPct val="0"/>
              </a:spcBef>
            </a:pPr>
            <a:r>
              <a:rPr lang="en-US" sz="3374" b="1">
                <a:solidFill>
                  <a:srgbClr val="17E3B2"/>
                </a:solidFill>
                <a:latin typeface="Tahoma" panose="020B0604030504040204" pitchFamily="34" charset="0"/>
                <a:ea typeface="Tahoma" panose="020B0604030504040204" pitchFamily="34" charset="0"/>
                <a:cs typeface="Tahoma" panose="020B0604030504040204" pitchFamily="34" charset="0"/>
                <a:sym typeface="Almarai Bold"/>
              </a:rPr>
              <a:t>Hỗ trợ khách hàng kê khai thông tin </a:t>
            </a:r>
          </a:p>
        </p:txBody>
      </p:sp>
      <p:sp>
        <p:nvSpPr>
          <p:cNvPr id="8" name="TextBox 8">
            <a:extLst>
              <a:ext uri="{FF2B5EF4-FFF2-40B4-BE49-F238E27FC236}">
                <a16:creationId xmlns:a16="http://schemas.microsoft.com/office/drawing/2014/main" id="{9B2192DC-523F-3935-1EFD-69D507C0152F}"/>
              </a:ext>
            </a:extLst>
          </p:cNvPr>
          <p:cNvSpPr txBox="1"/>
          <p:nvPr/>
        </p:nvSpPr>
        <p:spPr>
          <a:xfrm>
            <a:off x="4447157" y="3163260"/>
            <a:ext cx="12316843" cy="692497"/>
          </a:xfrm>
          <a:prstGeom prst="rect">
            <a:avLst/>
          </a:prstGeom>
        </p:spPr>
        <p:txBody>
          <a:bodyPr wrap="square" lIns="0" tIns="0" rIns="0" bIns="0" rtlCol="0" anchor="t">
            <a:spAutoFit/>
          </a:bodyPr>
          <a:lstStyle>
            <a:defPPr>
              <a:defRPr lang="en-US"/>
            </a:defPPr>
            <a:lvl1pPr lvl="0" indent="0">
              <a:lnSpc>
                <a:spcPts val="2664"/>
              </a:lnSpc>
              <a:spcBef>
                <a:spcPct val="0"/>
              </a:spcBef>
              <a:defRPr sz="2400" u="none" strike="noStrike">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r>
              <a:rPr lang="en-US">
                <a:sym typeface="Almarai"/>
              </a:rPr>
              <a:t>Giúp khách hàng kê khai thông tin nhanh chóng, chính xác và hiểu quả đồng thời bảo mật được thông tin cá nhân an toàn.</a:t>
            </a:r>
          </a:p>
        </p:txBody>
      </p:sp>
      <p:grpSp>
        <p:nvGrpSpPr>
          <p:cNvPr id="9" name="Group 9">
            <a:extLst>
              <a:ext uri="{FF2B5EF4-FFF2-40B4-BE49-F238E27FC236}">
                <a16:creationId xmlns:a16="http://schemas.microsoft.com/office/drawing/2014/main" id="{631FDF14-2601-7EF6-C9AE-FD5E5A7BE4FF}"/>
              </a:ext>
            </a:extLst>
          </p:cNvPr>
          <p:cNvGrpSpPr/>
          <p:nvPr/>
        </p:nvGrpSpPr>
        <p:grpSpPr>
          <a:xfrm>
            <a:off x="2640207" y="2654494"/>
            <a:ext cx="1371267" cy="1371267"/>
            <a:chOff x="0" y="0"/>
            <a:chExt cx="812800" cy="812800"/>
          </a:xfrm>
        </p:grpSpPr>
        <p:sp>
          <p:nvSpPr>
            <p:cNvPr id="10" name="Freeform 10">
              <a:extLst>
                <a:ext uri="{FF2B5EF4-FFF2-40B4-BE49-F238E27FC236}">
                  <a16:creationId xmlns:a16="http://schemas.microsoft.com/office/drawing/2014/main" id="{05EF53BC-2AE3-9B75-C1BE-F187E5D462C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txBody>
            <a:bodyPr/>
            <a:lstStyle/>
            <a:p>
              <a:endParaRPr lang="en-US"/>
            </a:p>
          </p:txBody>
        </p:sp>
        <p:sp>
          <p:nvSpPr>
            <p:cNvPr id="11" name="TextBox 11">
              <a:extLst>
                <a:ext uri="{FF2B5EF4-FFF2-40B4-BE49-F238E27FC236}">
                  <a16:creationId xmlns:a16="http://schemas.microsoft.com/office/drawing/2014/main" id="{7C237D6A-EE31-B150-F755-34F92E9812BE}"/>
                </a:ext>
              </a:extLst>
            </p:cNvPr>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19" name="TextBox 19">
            <a:extLst>
              <a:ext uri="{FF2B5EF4-FFF2-40B4-BE49-F238E27FC236}">
                <a16:creationId xmlns:a16="http://schemas.microsoft.com/office/drawing/2014/main" id="{A62E07DB-F73F-1336-36BC-B2A837E6D9D7}"/>
              </a:ext>
            </a:extLst>
          </p:cNvPr>
          <p:cNvSpPr txBox="1"/>
          <p:nvPr/>
        </p:nvSpPr>
        <p:spPr>
          <a:xfrm>
            <a:off x="4429817" y="4476893"/>
            <a:ext cx="5857183" cy="540917"/>
          </a:xfrm>
          <a:prstGeom prst="rect">
            <a:avLst/>
          </a:prstGeom>
        </p:spPr>
        <p:txBody>
          <a:bodyPr wrap="square" lIns="0" tIns="0" rIns="0" bIns="0" rtlCol="0" anchor="t">
            <a:spAutoFit/>
          </a:bodyPr>
          <a:lstStyle/>
          <a:p>
            <a:pPr marL="0" lvl="0" indent="0" algn="l">
              <a:lnSpc>
                <a:spcPts val="4657"/>
              </a:lnSpc>
              <a:spcBef>
                <a:spcPct val="0"/>
              </a:spcBef>
            </a:pPr>
            <a:r>
              <a:rPr lang="en-US" sz="3374" b="1">
                <a:solidFill>
                  <a:srgbClr val="17E3B2"/>
                </a:solidFill>
                <a:latin typeface="Tahoma" panose="020B0604030504040204" pitchFamily="34" charset="0"/>
                <a:ea typeface="Tahoma" panose="020B0604030504040204" pitchFamily="34" charset="0"/>
                <a:cs typeface="Tahoma" panose="020B0604030504040204" pitchFamily="34" charset="0"/>
                <a:sym typeface="Almarai Bold"/>
              </a:rPr>
              <a:t>Quản lý hóa đơn cá nhân</a:t>
            </a:r>
          </a:p>
        </p:txBody>
      </p:sp>
      <p:sp>
        <p:nvSpPr>
          <p:cNvPr id="20" name="TextBox 20">
            <a:extLst>
              <a:ext uri="{FF2B5EF4-FFF2-40B4-BE49-F238E27FC236}">
                <a16:creationId xmlns:a16="http://schemas.microsoft.com/office/drawing/2014/main" id="{BE1AAEB8-CBF1-C5FB-5E8B-112982697889}"/>
              </a:ext>
            </a:extLst>
          </p:cNvPr>
          <p:cNvSpPr txBox="1"/>
          <p:nvPr/>
        </p:nvSpPr>
        <p:spPr>
          <a:xfrm>
            <a:off x="4447157" y="5105714"/>
            <a:ext cx="12316843" cy="1038746"/>
          </a:xfrm>
          <a:prstGeom prst="rect">
            <a:avLst/>
          </a:prstGeom>
        </p:spPr>
        <p:txBody>
          <a:bodyPr wrap="square" lIns="0" tIns="0" rIns="0" bIns="0" rtlCol="0" anchor="t">
            <a:spAutoFit/>
          </a:bodyPr>
          <a:lstStyle>
            <a:defPPr>
              <a:defRPr lang="en-US"/>
            </a:defPPr>
            <a:lvl1pPr lvl="0" indent="0">
              <a:lnSpc>
                <a:spcPts val="2664"/>
              </a:lnSpc>
              <a:spcBef>
                <a:spcPct val="0"/>
              </a:spcBef>
              <a:defRPr sz="2400" u="none" strike="noStrike">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r>
              <a:rPr lang="en-US">
                <a:sym typeface="Almarai"/>
              </a:rPr>
              <a:t>Hỗ trợ khách hàng quản lý được thông tin hóa đơn của phòng, khách hàng có thể thấy được thông tin được thực tế hóa đơn tránh sai sót và và có thể thanh toán nhanh qua QR code.</a:t>
            </a:r>
          </a:p>
        </p:txBody>
      </p:sp>
      <p:grpSp>
        <p:nvGrpSpPr>
          <p:cNvPr id="12" name="Group 12">
            <a:extLst>
              <a:ext uri="{FF2B5EF4-FFF2-40B4-BE49-F238E27FC236}">
                <a16:creationId xmlns:a16="http://schemas.microsoft.com/office/drawing/2014/main" id="{575C5274-3144-A23D-0559-E6C0380DFABF}"/>
              </a:ext>
            </a:extLst>
          </p:cNvPr>
          <p:cNvGrpSpPr/>
          <p:nvPr/>
        </p:nvGrpSpPr>
        <p:grpSpPr>
          <a:xfrm>
            <a:off x="2670421" y="4634551"/>
            <a:ext cx="1371267" cy="1371267"/>
            <a:chOff x="0" y="0"/>
            <a:chExt cx="812800" cy="812800"/>
          </a:xfrm>
        </p:grpSpPr>
        <p:sp>
          <p:nvSpPr>
            <p:cNvPr id="13" name="Freeform 13">
              <a:extLst>
                <a:ext uri="{FF2B5EF4-FFF2-40B4-BE49-F238E27FC236}">
                  <a16:creationId xmlns:a16="http://schemas.microsoft.com/office/drawing/2014/main" id="{74DC2C6D-B259-C17C-4AF3-26150DC0EA0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sp>
        <p:sp>
          <p:nvSpPr>
            <p:cNvPr id="14" name="TextBox 14">
              <a:extLst>
                <a:ext uri="{FF2B5EF4-FFF2-40B4-BE49-F238E27FC236}">
                  <a16:creationId xmlns:a16="http://schemas.microsoft.com/office/drawing/2014/main" id="{36A69864-8B28-D779-8B89-40ACB53674D6}"/>
                </a:ext>
              </a:extLst>
            </p:cNvPr>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22" name="TextBox 22">
            <a:extLst>
              <a:ext uri="{FF2B5EF4-FFF2-40B4-BE49-F238E27FC236}">
                <a16:creationId xmlns:a16="http://schemas.microsoft.com/office/drawing/2014/main" id="{15CC8F9D-515E-C661-F441-0790F970150E}"/>
              </a:ext>
            </a:extLst>
          </p:cNvPr>
          <p:cNvSpPr txBox="1"/>
          <p:nvPr/>
        </p:nvSpPr>
        <p:spPr>
          <a:xfrm>
            <a:off x="4429817" y="6419679"/>
            <a:ext cx="4402447" cy="540917"/>
          </a:xfrm>
          <a:prstGeom prst="rect">
            <a:avLst/>
          </a:prstGeom>
        </p:spPr>
        <p:txBody>
          <a:bodyPr lIns="0" tIns="0" rIns="0" bIns="0" rtlCol="0" anchor="t">
            <a:spAutoFit/>
          </a:bodyPr>
          <a:lstStyle/>
          <a:p>
            <a:pPr marL="0" lvl="0" indent="0" algn="l">
              <a:lnSpc>
                <a:spcPts val="4657"/>
              </a:lnSpc>
              <a:spcBef>
                <a:spcPct val="0"/>
              </a:spcBef>
            </a:pPr>
            <a:r>
              <a:rPr lang="en-US" sz="3374" b="1">
                <a:solidFill>
                  <a:srgbClr val="17E3B2"/>
                </a:solidFill>
                <a:latin typeface="Tahoma" panose="020B0604030504040204" pitchFamily="34" charset="0"/>
                <a:ea typeface="Tahoma" panose="020B0604030504040204" pitchFamily="34" charset="0"/>
                <a:cs typeface="Tahoma" panose="020B0604030504040204" pitchFamily="34" charset="0"/>
                <a:sym typeface="Almarai Bold"/>
              </a:rPr>
              <a:t>Thông tin phản hồi</a:t>
            </a:r>
          </a:p>
        </p:txBody>
      </p:sp>
      <p:sp>
        <p:nvSpPr>
          <p:cNvPr id="23" name="TextBox 23">
            <a:extLst>
              <a:ext uri="{FF2B5EF4-FFF2-40B4-BE49-F238E27FC236}">
                <a16:creationId xmlns:a16="http://schemas.microsoft.com/office/drawing/2014/main" id="{1529AEA5-2CBC-0442-0C13-BC97C6F0BA7D}"/>
              </a:ext>
            </a:extLst>
          </p:cNvPr>
          <p:cNvSpPr txBox="1"/>
          <p:nvPr/>
        </p:nvSpPr>
        <p:spPr>
          <a:xfrm>
            <a:off x="4447157" y="7048500"/>
            <a:ext cx="12316843" cy="692497"/>
          </a:xfrm>
          <a:prstGeom prst="rect">
            <a:avLst/>
          </a:prstGeom>
        </p:spPr>
        <p:txBody>
          <a:bodyPr wrap="square" lIns="0" tIns="0" rIns="0" bIns="0" rtlCol="0" anchor="t">
            <a:spAutoFit/>
          </a:bodyPr>
          <a:lstStyle>
            <a:defPPr>
              <a:defRPr lang="en-US"/>
            </a:defPPr>
            <a:lvl1pPr lvl="0" indent="0">
              <a:lnSpc>
                <a:spcPts val="2664"/>
              </a:lnSpc>
              <a:spcBef>
                <a:spcPct val="0"/>
              </a:spcBef>
              <a:defRPr sz="2400" u="none" strike="noStrike">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r>
              <a:rPr lang="en-US">
                <a:sym typeface="Almarai"/>
              </a:rPr>
              <a:t>Hỗ trợ khách hàng phàn hồi ý kiến đến quản lý về dịch vụ được cung cấp giúp nâng cao chất lượng sử dụng căn hộ của khách hang.</a:t>
            </a:r>
          </a:p>
        </p:txBody>
      </p:sp>
      <p:grpSp>
        <p:nvGrpSpPr>
          <p:cNvPr id="38" name="Group 37">
            <a:extLst>
              <a:ext uri="{FF2B5EF4-FFF2-40B4-BE49-F238E27FC236}">
                <a16:creationId xmlns:a16="http://schemas.microsoft.com/office/drawing/2014/main" id="{EAA51166-6835-1753-5D22-DD10FD376E6A}"/>
              </a:ext>
            </a:extLst>
          </p:cNvPr>
          <p:cNvGrpSpPr/>
          <p:nvPr/>
        </p:nvGrpSpPr>
        <p:grpSpPr>
          <a:xfrm>
            <a:off x="1073051" y="4626185"/>
            <a:ext cx="2926503" cy="3412429"/>
            <a:chOff x="1073051" y="4626185"/>
            <a:chExt cx="2926503" cy="3412429"/>
          </a:xfrm>
        </p:grpSpPr>
        <p:grpSp>
          <p:nvGrpSpPr>
            <p:cNvPr id="15" name="Group 15">
              <a:extLst>
                <a:ext uri="{FF2B5EF4-FFF2-40B4-BE49-F238E27FC236}">
                  <a16:creationId xmlns:a16="http://schemas.microsoft.com/office/drawing/2014/main" id="{A76E4126-ED6B-3068-161F-5A0E044D0469}"/>
                </a:ext>
              </a:extLst>
            </p:cNvPr>
            <p:cNvGrpSpPr/>
            <p:nvPr/>
          </p:nvGrpSpPr>
          <p:grpSpPr>
            <a:xfrm>
              <a:off x="2628287" y="6667347"/>
              <a:ext cx="1371267" cy="1371267"/>
              <a:chOff x="0" y="0"/>
              <a:chExt cx="812800" cy="812800"/>
            </a:xfrm>
          </p:grpSpPr>
          <p:sp>
            <p:nvSpPr>
              <p:cNvPr id="16" name="Freeform 16">
                <a:extLst>
                  <a:ext uri="{FF2B5EF4-FFF2-40B4-BE49-F238E27FC236}">
                    <a16:creationId xmlns:a16="http://schemas.microsoft.com/office/drawing/2014/main" id="{8AEBA572-85C5-B7FF-3F95-787C467A8B7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txBody>
              <a:bodyPr/>
              <a:lstStyle/>
              <a:p>
                <a:endParaRPr lang="en-US"/>
              </a:p>
            </p:txBody>
          </p:sp>
          <p:sp>
            <p:nvSpPr>
              <p:cNvPr id="17" name="TextBox 17">
                <a:extLst>
                  <a:ext uri="{FF2B5EF4-FFF2-40B4-BE49-F238E27FC236}">
                    <a16:creationId xmlns:a16="http://schemas.microsoft.com/office/drawing/2014/main" id="{93B01EFD-AD10-9AF2-7C0A-E7902F9E7168}"/>
                  </a:ext>
                </a:extLst>
              </p:cNvPr>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24" name="Freeform 24">
              <a:extLst>
                <a:ext uri="{FF2B5EF4-FFF2-40B4-BE49-F238E27FC236}">
                  <a16:creationId xmlns:a16="http://schemas.microsoft.com/office/drawing/2014/main" id="{5359A58B-F95C-3516-D254-5211CBD36898}"/>
                </a:ext>
              </a:extLst>
            </p:cNvPr>
            <p:cNvSpPr/>
            <p:nvPr/>
          </p:nvSpPr>
          <p:spPr>
            <a:xfrm>
              <a:off x="1073051" y="4626185"/>
              <a:ext cx="566255" cy="720926"/>
            </a:xfrm>
            <a:custGeom>
              <a:avLst/>
              <a:gdLst/>
              <a:ahLst/>
              <a:cxnLst/>
              <a:rect l="l" t="t" r="r" b="b"/>
              <a:pathLst>
                <a:path w="566255" h="720926">
                  <a:moveTo>
                    <a:pt x="0" y="0"/>
                  </a:moveTo>
                  <a:lnTo>
                    <a:pt x="566255" y="0"/>
                  </a:lnTo>
                  <a:lnTo>
                    <a:pt x="566255" y="720926"/>
                  </a:lnTo>
                  <a:lnTo>
                    <a:pt x="0" y="7209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nvGrpSpPr>
          <p:cNvPr id="25" name="Group 25">
            <a:extLst>
              <a:ext uri="{FF2B5EF4-FFF2-40B4-BE49-F238E27FC236}">
                <a16:creationId xmlns:a16="http://schemas.microsoft.com/office/drawing/2014/main" id="{47FF398B-3C78-A9BA-6CFD-3F7EDA487B8F}"/>
              </a:ext>
            </a:extLst>
          </p:cNvPr>
          <p:cNvGrpSpPr/>
          <p:nvPr/>
        </p:nvGrpSpPr>
        <p:grpSpPr>
          <a:xfrm>
            <a:off x="17259300" y="2066886"/>
            <a:ext cx="5754080" cy="8220114"/>
            <a:chOff x="0" y="0"/>
            <a:chExt cx="4445000" cy="6350000"/>
          </a:xfrm>
        </p:grpSpPr>
        <p:sp>
          <p:nvSpPr>
            <p:cNvPr id="26" name="Freeform 26">
              <a:extLst>
                <a:ext uri="{FF2B5EF4-FFF2-40B4-BE49-F238E27FC236}">
                  <a16:creationId xmlns:a16="http://schemas.microsoft.com/office/drawing/2014/main" id="{17E5B719-2FB2-D2E7-4C86-BAC6A1F4958F}"/>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27" name="Group 27">
            <a:extLst>
              <a:ext uri="{FF2B5EF4-FFF2-40B4-BE49-F238E27FC236}">
                <a16:creationId xmlns:a16="http://schemas.microsoft.com/office/drawing/2014/main" id="{57C05F83-C06A-810D-37C9-B838916963C4}"/>
              </a:ext>
            </a:extLst>
          </p:cNvPr>
          <p:cNvGrpSpPr/>
          <p:nvPr/>
        </p:nvGrpSpPr>
        <p:grpSpPr>
          <a:xfrm rot="-10800000">
            <a:off x="-4725380" y="5468707"/>
            <a:ext cx="5754080" cy="8220114"/>
            <a:chOff x="0" y="0"/>
            <a:chExt cx="4445000" cy="6350000"/>
          </a:xfrm>
        </p:grpSpPr>
        <p:sp>
          <p:nvSpPr>
            <p:cNvPr id="28" name="Freeform 28">
              <a:extLst>
                <a:ext uri="{FF2B5EF4-FFF2-40B4-BE49-F238E27FC236}">
                  <a16:creationId xmlns:a16="http://schemas.microsoft.com/office/drawing/2014/main" id="{E1DD7CC6-6289-840D-EE98-293EF83CBE7E}"/>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29" name="Group 29">
            <a:extLst>
              <a:ext uri="{FF2B5EF4-FFF2-40B4-BE49-F238E27FC236}">
                <a16:creationId xmlns:a16="http://schemas.microsoft.com/office/drawing/2014/main" id="{F108487B-55FF-28BE-898E-013A09C843CF}"/>
              </a:ext>
            </a:extLst>
          </p:cNvPr>
          <p:cNvGrpSpPr/>
          <p:nvPr/>
        </p:nvGrpSpPr>
        <p:grpSpPr>
          <a:xfrm>
            <a:off x="15763958" y="-781916"/>
            <a:ext cx="1683983" cy="2405689"/>
            <a:chOff x="0" y="0"/>
            <a:chExt cx="4445000" cy="6350000"/>
          </a:xfrm>
        </p:grpSpPr>
        <p:sp>
          <p:nvSpPr>
            <p:cNvPr id="30" name="Freeform 30">
              <a:extLst>
                <a:ext uri="{FF2B5EF4-FFF2-40B4-BE49-F238E27FC236}">
                  <a16:creationId xmlns:a16="http://schemas.microsoft.com/office/drawing/2014/main" id="{755BC17F-63CF-53FE-B8DF-1A71FEFBD96D}"/>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31" name="Group 31">
            <a:extLst>
              <a:ext uri="{FF2B5EF4-FFF2-40B4-BE49-F238E27FC236}">
                <a16:creationId xmlns:a16="http://schemas.microsoft.com/office/drawing/2014/main" id="{6082940C-ACE7-F395-300F-BFB0A7198466}"/>
              </a:ext>
            </a:extLst>
          </p:cNvPr>
          <p:cNvGrpSpPr/>
          <p:nvPr/>
        </p:nvGrpSpPr>
        <p:grpSpPr>
          <a:xfrm rot="5400000">
            <a:off x="14391539" y="875530"/>
            <a:ext cx="841991" cy="841991"/>
            <a:chOff x="0" y="0"/>
            <a:chExt cx="812800" cy="812800"/>
          </a:xfrm>
        </p:grpSpPr>
        <p:sp>
          <p:nvSpPr>
            <p:cNvPr id="32" name="Freeform 32">
              <a:extLst>
                <a:ext uri="{FF2B5EF4-FFF2-40B4-BE49-F238E27FC236}">
                  <a16:creationId xmlns:a16="http://schemas.microsoft.com/office/drawing/2014/main" id="{736FF2A2-8FF3-8B20-1F81-1276DB894B4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33" name="Group 33">
            <a:extLst>
              <a:ext uri="{FF2B5EF4-FFF2-40B4-BE49-F238E27FC236}">
                <a16:creationId xmlns:a16="http://schemas.microsoft.com/office/drawing/2014/main" id="{029A6F1F-2DCC-352D-1820-A970D36DE811}"/>
              </a:ext>
            </a:extLst>
          </p:cNvPr>
          <p:cNvGrpSpPr/>
          <p:nvPr/>
        </p:nvGrpSpPr>
        <p:grpSpPr>
          <a:xfrm rot="5400000">
            <a:off x="-366622" y="135272"/>
            <a:ext cx="1224824" cy="1224824"/>
            <a:chOff x="0" y="0"/>
            <a:chExt cx="812800" cy="812800"/>
          </a:xfrm>
        </p:grpSpPr>
        <p:sp>
          <p:nvSpPr>
            <p:cNvPr id="34" name="Freeform 34">
              <a:extLst>
                <a:ext uri="{FF2B5EF4-FFF2-40B4-BE49-F238E27FC236}">
                  <a16:creationId xmlns:a16="http://schemas.microsoft.com/office/drawing/2014/main" id="{CF2CA522-DD10-5B94-03DD-F47F72CE087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35" name="TextBox 35">
            <a:extLst>
              <a:ext uri="{FF2B5EF4-FFF2-40B4-BE49-F238E27FC236}">
                <a16:creationId xmlns:a16="http://schemas.microsoft.com/office/drawing/2014/main" id="{E12BE038-C144-AF90-FC43-9E987DBD7D57}"/>
              </a:ext>
            </a:extLst>
          </p:cNvPr>
          <p:cNvSpPr txBox="1"/>
          <p:nvPr/>
        </p:nvSpPr>
        <p:spPr>
          <a:xfrm>
            <a:off x="-12542795" y="-2638539"/>
            <a:ext cx="1456246" cy="84387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04</a:t>
            </a:r>
          </a:p>
        </p:txBody>
      </p:sp>
      <p:sp>
        <p:nvSpPr>
          <p:cNvPr id="37" name="TextBox 36">
            <a:extLst>
              <a:ext uri="{FF2B5EF4-FFF2-40B4-BE49-F238E27FC236}">
                <a16:creationId xmlns:a16="http://schemas.microsoft.com/office/drawing/2014/main" id="{67FF463E-89D0-EE1E-3B1F-F6F3D60E0913}"/>
              </a:ext>
            </a:extLst>
          </p:cNvPr>
          <p:cNvSpPr txBox="1"/>
          <p:nvPr/>
        </p:nvSpPr>
        <p:spPr>
          <a:xfrm>
            <a:off x="1295639" y="1329635"/>
            <a:ext cx="13901431" cy="784830"/>
          </a:xfrm>
          <a:prstGeom prst="rect">
            <a:avLst/>
          </a:prstGeom>
        </p:spPr>
        <p:txBody>
          <a:bodyPr wrap="square" lIns="0" tIns="0" rIns="0" bIns="0" rtlCol="0" anchor="t">
            <a:spAutoFit/>
          </a:bodyPr>
          <a:lstStyle>
            <a:defPPr>
              <a:defRPr lang="en-US"/>
            </a:defPPr>
            <a:lvl1pPr lvl="0" indent="0">
              <a:lnSpc>
                <a:spcPts val="6034"/>
              </a:lnSpc>
              <a:spcBef>
                <a:spcPct val="0"/>
              </a:spcBef>
              <a:defRPr sz="4400" b="1">
                <a:solidFill>
                  <a:srgbClr val="FFFFFF"/>
                </a:solidFill>
                <a:latin typeface="Almarai Bold"/>
                <a:ea typeface="Almarai Bold"/>
                <a:cs typeface="Almarai Bold"/>
              </a:defRPr>
            </a:lvl1pPr>
          </a:lstStyle>
          <a:p>
            <a:r>
              <a:rPr lang="en-US" sz="5400"/>
              <a:t>Hệ thống quản lý nhà căn hộ (Website): </a:t>
            </a:r>
          </a:p>
        </p:txBody>
      </p:sp>
      <p:pic>
        <p:nvPicPr>
          <p:cNvPr id="41" name="Graphic 40" descr="User with solid fill">
            <a:extLst>
              <a:ext uri="{FF2B5EF4-FFF2-40B4-BE49-F238E27FC236}">
                <a16:creationId xmlns:a16="http://schemas.microsoft.com/office/drawing/2014/main" id="{BF2EA9EA-2EA7-804A-E535-00E313E221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09659" y="4862984"/>
            <a:ext cx="914400" cy="914400"/>
          </a:xfrm>
          <a:prstGeom prst="rect">
            <a:avLst/>
          </a:prstGeom>
        </p:spPr>
      </p:pic>
      <p:pic>
        <p:nvPicPr>
          <p:cNvPr id="43" name="Graphic 42" descr="Chat with solid fill">
            <a:extLst>
              <a:ext uri="{FF2B5EF4-FFF2-40B4-BE49-F238E27FC236}">
                <a16:creationId xmlns:a16="http://schemas.microsoft.com/office/drawing/2014/main" id="{DA47F479-B481-3789-45A8-DD19ACC563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6720" y="6953207"/>
            <a:ext cx="914400" cy="914400"/>
          </a:xfrm>
          <a:prstGeom prst="rect">
            <a:avLst/>
          </a:prstGeom>
        </p:spPr>
      </p:pic>
      <p:pic>
        <p:nvPicPr>
          <p:cNvPr id="45" name="Graphic 44" descr="Earth Globe - Asia with solid fill">
            <a:extLst>
              <a:ext uri="{FF2B5EF4-FFF2-40B4-BE49-F238E27FC236}">
                <a16:creationId xmlns:a16="http://schemas.microsoft.com/office/drawing/2014/main" id="{2040337B-50D8-82BC-8CA9-88ED7362ED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09659" y="2923085"/>
            <a:ext cx="914400" cy="914400"/>
          </a:xfrm>
          <a:prstGeom prst="rect">
            <a:avLst/>
          </a:prstGeom>
        </p:spPr>
      </p:pic>
      <p:sp>
        <p:nvSpPr>
          <p:cNvPr id="18" name="Oval 17">
            <a:extLst>
              <a:ext uri="{FF2B5EF4-FFF2-40B4-BE49-F238E27FC236}">
                <a16:creationId xmlns:a16="http://schemas.microsoft.com/office/drawing/2014/main" id="{ACFD4B39-4654-F06D-80EC-78AC67AB04D2}"/>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24</a:t>
            </a:r>
          </a:p>
        </p:txBody>
      </p:sp>
    </p:spTree>
    <p:extLst>
      <p:ext uri="{BB962C8B-B14F-4D97-AF65-F5344CB8AC3E}">
        <p14:creationId xmlns:p14="http://schemas.microsoft.com/office/powerpoint/2010/main" val="2588937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532EC2EC-9C71-C284-B47A-4C30E8165AC5}"/>
            </a:ext>
          </a:extLst>
        </p:cNvPr>
        <p:cNvGrpSpPr/>
        <p:nvPr/>
      </p:nvGrpSpPr>
      <p:grpSpPr>
        <a:xfrm>
          <a:off x="0" y="0"/>
          <a:ext cx="0" cy="0"/>
          <a:chOff x="0" y="0"/>
          <a:chExt cx="0" cy="0"/>
        </a:xfrm>
      </p:grpSpPr>
      <p:sp>
        <p:nvSpPr>
          <p:cNvPr id="12" name="TextBox 12">
            <a:extLst>
              <a:ext uri="{FF2B5EF4-FFF2-40B4-BE49-F238E27FC236}">
                <a16:creationId xmlns:a16="http://schemas.microsoft.com/office/drawing/2014/main" id="{A3FDBFC6-E837-D2E8-1ADD-4081DC607D5C}"/>
              </a:ext>
            </a:extLst>
          </p:cNvPr>
          <p:cNvSpPr txBox="1"/>
          <p:nvPr/>
        </p:nvSpPr>
        <p:spPr>
          <a:xfrm>
            <a:off x="957985" y="184784"/>
            <a:ext cx="15268823" cy="990656"/>
          </a:xfrm>
          <a:prstGeom prst="rect">
            <a:avLst/>
          </a:prstGeom>
        </p:spPr>
        <p:txBody>
          <a:bodyPr wrap="square" lIns="0" tIns="0" rIns="0" bIns="0" rtlCol="0" anchor="t">
            <a:spAutoFit/>
          </a:bodyPr>
          <a:lstStyle/>
          <a:p>
            <a:pPr marL="0" lvl="0" indent="0" algn="l">
              <a:lnSpc>
                <a:spcPts val="7884"/>
              </a:lnSpc>
              <a:spcBef>
                <a:spcPct val="0"/>
              </a:spcBef>
            </a:pPr>
            <a:r>
              <a:rPr lang="en-US" sz="6000" b="1">
                <a:solidFill>
                  <a:srgbClr val="FFFFFF"/>
                </a:solidFill>
                <a:latin typeface="Almarai Bold"/>
                <a:ea typeface="Almarai Bold"/>
                <a:cs typeface="Almarai Bold"/>
                <a:sym typeface="Almarai Bold"/>
              </a:rPr>
              <a:t>Giao diện website cung cấp khách hàng</a:t>
            </a:r>
          </a:p>
        </p:txBody>
      </p:sp>
      <p:grpSp>
        <p:nvGrpSpPr>
          <p:cNvPr id="14" name="Group 14">
            <a:extLst>
              <a:ext uri="{FF2B5EF4-FFF2-40B4-BE49-F238E27FC236}">
                <a16:creationId xmlns:a16="http://schemas.microsoft.com/office/drawing/2014/main" id="{0A7AFCE9-7A95-86F0-60F2-5EBA1B4AD22F}"/>
              </a:ext>
            </a:extLst>
          </p:cNvPr>
          <p:cNvGrpSpPr/>
          <p:nvPr/>
        </p:nvGrpSpPr>
        <p:grpSpPr>
          <a:xfrm>
            <a:off x="17449800" y="2057815"/>
            <a:ext cx="5754080" cy="8220114"/>
            <a:chOff x="0" y="0"/>
            <a:chExt cx="4445000" cy="6350000"/>
          </a:xfrm>
        </p:grpSpPr>
        <p:sp>
          <p:nvSpPr>
            <p:cNvPr id="15" name="Freeform 15">
              <a:extLst>
                <a:ext uri="{FF2B5EF4-FFF2-40B4-BE49-F238E27FC236}">
                  <a16:creationId xmlns:a16="http://schemas.microsoft.com/office/drawing/2014/main" id="{07CA3DA6-4155-488A-0F27-67809FE2979B}"/>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6" name="Group 16">
            <a:extLst>
              <a:ext uri="{FF2B5EF4-FFF2-40B4-BE49-F238E27FC236}">
                <a16:creationId xmlns:a16="http://schemas.microsoft.com/office/drawing/2014/main" id="{4FD68DAF-B867-29D2-A3F0-E96C9B379A8C}"/>
              </a:ext>
            </a:extLst>
          </p:cNvPr>
          <p:cNvGrpSpPr/>
          <p:nvPr/>
        </p:nvGrpSpPr>
        <p:grpSpPr>
          <a:xfrm>
            <a:off x="14664277" y="-871079"/>
            <a:ext cx="1683983" cy="2405689"/>
            <a:chOff x="0" y="0"/>
            <a:chExt cx="4445000" cy="6350000"/>
          </a:xfrm>
        </p:grpSpPr>
        <p:sp>
          <p:nvSpPr>
            <p:cNvPr id="17" name="Freeform 17">
              <a:extLst>
                <a:ext uri="{FF2B5EF4-FFF2-40B4-BE49-F238E27FC236}">
                  <a16:creationId xmlns:a16="http://schemas.microsoft.com/office/drawing/2014/main" id="{3652855D-FB02-529A-F63E-F8FE79EE5B22}"/>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8" name="Group 18">
            <a:extLst>
              <a:ext uri="{FF2B5EF4-FFF2-40B4-BE49-F238E27FC236}">
                <a16:creationId xmlns:a16="http://schemas.microsoft.com/office/drawing/2014/main" id="{C20AFF0A-80A0-CAC5-CB2B-174EB895B6AB}"/>
              </a:ext>
            </a:extLst>
          </p:cNvPr>
          <p:cNvGrpSpPr/>
          <p:nvPr/>
        </p:nvGrpSpPr>
        <p:grpSpPr>
          <a:xfrm rot="5400000">
            <a:off x="16417309" y="1645890"/>
            <a:ext cx="841991" cy="841991"/>
            <a:chOff x="0" y="0"/>
            <a:chExt cx="812800" cy="812800"/>
          </a:xfrm>
        </p:grpSpPr>
        <p:sp>
          <p:nvSpPr>
            <p:cNvPr id="19" name="Freeform 19">
              <a:extLst>
                <a:ext uri="{FF2B5EF4-FFF2-40B4-BE49-F238E27FC236}">
                  <a16:creationId xmlns:a16="http://schemas.microsoft.com/office/drawing/2014/main" id="{A0A00CAB-1C68-CA97-C413-231A6735F82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0" name="Group 20">
            <a:extLst>
              <a:ext uri="{FF2B5EF4-FFF2-40B4-BE49-F238E27FC236}">
                <a16:creationId xmlns:a16="http://schemas.microsoft.com/office/drawing/2014/main" id="{41370132-A4D2-B4B0-C1A1-84B8DCEB8623}"/>
              </a:ext>
            </a:extLst>
          </p:cNvPr>
          <p:cNvGrpSpPr/>
          <p:nvPr/>
        </p:nvGrpSpPr>
        <p:grpSpPr>
          <a:xfrm rot="5400000">
            <a:off x="6480591" y="8837304"/>
            <a:ext cx="841991" cy="841991"/>
            <a:chOff x="0" y="0"/>
            <a:chExt cx="812800" cy="812800"/>
          </a:xfrm>
        </p:grpSpPr>
        <p:sp>
          <p:nvSpPr>
            <p:cNvPr id="21" name="Freeform 21">
              <a:extLst>
                <a:ext uri="{FF2B5EF4-FFF2-40B4-BE49-F238E27FC236}">
                  <a16:creationId xmlns:a16="http://schemas.microsoft.com/office/drawing/2014/main" id="{6685C797-412D-868B-4A1A-08184D5E3E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2" name="Group 22">
            <a:extLst>
              <a:ext uri="{FF2B5EF4-FFF2-40B4-BE49-F238E27FC236}">
                <a16:creationId xmlns:a16="http://schemas.microsoft.com/office/drawing/2014/main" id="{F15BC8A8-61CC-51D1-73F8-4D7800D7FE12}"/>
              </a:ext>
            </a:extLst>
          </p:cNvPr>
          <p:cNvGrpSpPr/>
          <p:nvPr/>
        </p:nvGrpSpPr>
        <p:grpSpPr>
          <a:xfrm>
            <a:off x="12308554" y="8343900"/>
            <a:ext cx="2374761" cy="3392515"/>
            <a:chOff x="0" y="0"/>
            <a:chExt cx="4445000" cy="6350000"/>
          </a:xfrm>
        </p:grpSpPr>
        <p:sp>
          <p:nvSpPr>
            <p:cNvPr id="23" name="Freeform 23">
              <a:extLst>
                <a:ext uri="{FF2B5EF4-FFF2-40B4-BE49-F238E27FC236}">
                  <a16:creationId xmlns:a16="http://schemas.microsoft.com/office/drawing/2014/main" id="{E10B050F-18F4-444A-E645-1A9A32537E21}"/>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24" name="Group 24">
            <a:extLst>
              <a:ext uri="{FF2B5EF4-FFF2-40B4-BE49-F238E27FC236}">
                <a16:creationId xmlns:a16="http://schemas.microsoft.com/office/drawing/2014/main" id="{0C8C65B7-A334-6C11-0FD2-036D1282D5A8}"/>
              </a:ext>
            </a:extLst>
          </p:cNvPr>
          <p:cNvGrpSpPr/>
          <p:nvPr/>
        </p:nvGrpSpPr>
        <p:grpSpPr>
          <a:xfrm rot="5400000">
            <a:off x="228600" y="54671"/>
            <a:ext cx="1224824" cy="1224824"/>
            <a:chOff x="0" y="0"/>
            <a:chExt cx="812800" cy="812800"/>
          </a:xfrm>
        </p:grpSpPr>
        <p:sp>
          <p:nvSpPr>
            <p:cNvPr id="25" name="Freeform 25">
              <a:extLst>
                <a:ext uri="{FF2B5EF4-FFF2-40B4-BE49-F238E27FC236}">
                  <a16:creationId xmlns:a16="http://schemas.microsoft.com/office/drawing/2014/main" id="{2CDA902C-567A-F3DB-630A-B9180FF0371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pic>
        <p:nvPicPr>
          <p:cNvPr id="4" name="Picture 3">
            <a:extLst>
              <a:ext uri="{FF2B5EF4-FFF2-40B4-BE49-F238E27FC236}">
                <a16:creationId xmlns:a16="http://schemas.microsoft.com/office/drawing/2014/main" id="{8A65E65D-EB0E-467C-1293-305DE8EF312F}"/>
              </a:ext>
            </a:extLst>
          </p:cNvPr>
          <p:cNvPicPr>
            <a:picLocks noChangeAspect="1"/>
          </p:cNvPicPr>
          <p:nvPr/>
        </p:nvPicPr>
        <p:blipFill>
          <a:blip r:embed="rId3"/>
          <a:stretch>
            <a:fillRect/>
          </a:stretch>
        </p:blipFill>
        <p:spPr>
          <a:xfrm>
            <a:off x="6480591" y="2926198"/>
            <a:ext cx="11551842" cy="54407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157CB0CA-0649-DBD4-0009-E7EFF8D5F2A9}"/>
              </a:ext>
            </a:extLst>
          </p:cNvPr>
          <p:cNvPicPr>
            <a:picLocks noChangeAspect="1"/>
          </p:cNvPicPr>
          <p:nvPr/>
        </p:nvPicPr>
        <p:blipFill>
          <a:blip r:embed="rId4"/>
          <a:stretch>
            <a:fillRect/>
          </a:stretch>
        </p:blipFill>
        <p:spPr>
          <a:xfrm>
            <a:off x="533400" y="3224615"/>
            <a:ext cx="5642389" cy="3837770"/>
          </a:xfrm>
          <a:prstGeom prst="rect">
            <a:avLst/>
          </a:prstGeom>
        </p:spPr>
      </p:pic>
      <p:sp>
        <p:nvSpPr>
          <p:cNvPr id="2" name="Oval 1">
            <a:extLst>
              <a:ext uri="{FF2B5EF4-FFF2-40B4-BE49-F238E27FC236}">
                <a16:creationId xmlns:a16="http://schemas.microsoft.com/office/drawing/2014/main" id="{61E7E5C1-DAFC-D250-8566-F83B4284C7BA}"/>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25</a:t>
            </a:r>
          </a:p>
        </p:txBody>
      </p:sp>
    </p:spTree>
    <p:extLst>
      <p:ext uri="{BB962C8B-B14F-4D97-AF65-F5344CB8AC3E}">
        <p14:creationId xmlns:p14="http://schemas.microsoft.com/office/powerpoint/2010/main" val="803310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411FD750-3FC3-61ED-A965-BA1983B3E0F3}"/>
            </a:ext>
          </a:extLst>
        </p:cNvPr>
        <p:cNvGrpSpPr/>
        <p:nvPr/>
      </p:nvGrpSpPr>
      <p:grpSpPr>
        <a:xfrm>
          <a:off x="0" y="0"/>
          <a:ext cx="0" cy="0"/>
          <a:chOff x="0" y="0"/>
          <a:chExt cx="0" cy="0"/>
        </a:xfrm>
      </p:grpSpPr>
      <p:sp>
        <p:nvSpPr>
          <p:cNvPr id="12" name="TextBox 12">
            <a:extLst>
              <a:ext uri="{FF2B5EF4-FFF2-40B4-BE49-F238E27FC236}">
                <a16:creationId xmlns:a16="http://schemas.microsoft.com/office/drawing/2014/main" id="{223F5E37-3B74-C44B-90C6-B748AE8FEE1C}"/>
              </a:ext>
            </a:extLst>
          </p:cNvPr>
          <p:cNvSpPr txBox="1"/>
          <p:nvPr/>
        </p:nvSpPr>
        <p:spPr>
          <a:xfrm>
            <a:off x="957986" y="184784"/>
            <a:ext cx="11887200" cy="950132"/>
          </a:xfrm>
          <a:prstGeom prst="rect">
            <a:avLst/>
          </a:prstGeom>
        </p:spPr>
        <p:txBody>
          <a:bodyPr wrap="square" lIns="0" tIns="0" rIns="0" bIns="0" rtlCol="0" anchor="t">
            <a:spAutoFit/>
          </a:bodyPr>
          <a:lstStyle/>
          <a:p>
            <a:pPr marL="0" lvl="0" indent="0" algn="l">
              <a:lnSpc>
                <a:spcPts val="7884"/>
              </a:lnSpc>
              <a:spcBef>
                <a:spcPct val="0"/>
              </a:spcBef>
            </a:pPr>
            <a:r>
              <a:rPr lang="en-US" sz="6000" b="1">
                <a:solidFill>
                  <a:srgbClr val="FFFFFF"/>
                </a:solidFill>
                <a:latin typeface="Bahnschrift SemiLight SemiConde" panose="020B0502040204020203" pitchFamily="34" charset="0"/>
                <a:ea typeface="Tahoma" panose="020B0604030504040204" pitchFamily="34" charset="0"/>
                <a:cs typeface="Tahoma" panose="020B0604030504040204" pitchFamily="34" charset="0"/>
                <a:sym typeface="Almarai Bold"/>
              </a:rPr>
              <a:t>Giao diện kê khai thông tin khách hàng</a:t>
            </a:r>
          </a:p>
        </p:txBody>
      </p:sp>
      <p:grpSp>
        <p:nvGrpSpPr>
          <p:cNvPr id="14" name="Group 14">
            <a:extLst>
              <a:ext uri="{FF2B5EF4-FFF2-40B4-BE49-F238E27FC236}">
                <a16:creationId xmlns:a16="http://schemas.microsoft.com/office/drawing/2014/main" id="{0217E682-9274-5197-A6BD-8B2B442AD3EB}"/>
              </a:ext>
            </a:extLst>
          </p:cNvPr>
          <p:cNvGrpSpPr/>
          <p:nvPr/>
        </p:nvGrpSpPr>
        <p:grpSpPr>
          <a:xfrm>
            <a:off x="17185160" y="1038184"/>
            <a:ext cx="5754080" cy="8220114"/>
            <a:chOff x="0" y="0"/>
            <a:chExt cx="4445000" cy="6350000"/>
          </a:xfrm>
        </p:grpSpPr>
        <p:sp>
          <p:nvSpPr>
            <p:cNvPr id="15" name="Freeform 15">
              <a:extLst>
                <a:ext uri="{FF2B5EF4-FFF2-40B4-BE49-F238E27FC236}">
                  <a16:creationId xmlns:a16="http://schemas.microsoft.com/office/drawing/2014/main" id="{250FE16F-A21B-55D2-28FA-06D0E99F1072}"/>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6" name="Group 16">
            <a:extLst>
              <a:ext uri="{FF2B5EF4-FFF2-40B4-BE49-F238E27FC236}">
                <a16:creationId xmlns:a16="http://schemas.microsoft.com/office/drawing/2014/main" id="{A0DE89C0-4DAC-D563-DE6D-7623179E5418}"/>
              </a:ext>
            </a:extLst>
          </p:cNvPr>
          <p:cNvGrpSpPr/>
          <p:nvPr/>
        </p:nvGrpSpPr>
        <p:grpSpPr>
          <a:xfrm>
            <a:off x="14664277" y="-871079"/>
            <a:ext cx="1683983" cy="2405689"/>
            <a:chOff x="0" y="0"/>
            <a:chExt cx="4445000" cy="6350000"/>
          </a:xfrm>
        </p:grpSpPr>
        <p:sp>
          <p:nvSpPr>
            <p:cNvPr id="17" name="Freeform 17">
              <a:extLst>
                <a:ext uri="{FF2B5EF4-FFF2-40B4-BE49-F238E27FC236}">
                  <a16:creationId xmlns:a16="http://schemas.microsoft.com/office/drawing/2014/main" id="{5E0401DD-1305-E1E6-2DCB-89880FFBF1A9}"/>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8" name="Group 18">
            <a:extLst>
              <a:ext uri="{FF2B5EF4-FFF2-40B4-BE49-F238E27FC236}">
                <a16:creationId xmlns:a16="http://schemas.microsoft.com/office/drawing/2014/main" id="{6045FCC2-E584-3D3C-985B-0632162F373F}"/>
              </a:ext>
            </a:extLst>
          </p:cNvPr>
          <p:cNvGrpSpPr/>
          <p:nvPr/>
        </p:nvGrpSpPr>
        <p:grpSpPr>
          <a:xfrm rot="5400000">
            <a:off x="16417309" y="1645890"/>
            <a:ext cx="841991" cy="841991"/>
            <a:chOff x="0" y="0"/>
            <a:chExt cx="812800" cy="812800"/>
          </a:xfrm>
        </p:grpSpPr>
        <p:sp>
          <p:nvSpPr>
            <p:cNvPr id="19" name="Freeform 19">
              <a:extLst>
                <a:ext uri="{FF2B5EF4-FFF2-40B4-BE49-F238E27FC236}">
                  <a16:creationId xmlns:a16="http://schemas.microsoft.com/office/drawing/2014/main" id="{F44C3CBD-048C-8066-2E92-5ACF579534B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0" name="Group 20">
            <a:extLst>
              <a:ext uri="{FF2B5EF4-FFF2-40B4-BE49-F238E27FC236}">
                <a16:creationId xmlns:a16="http://schemas.microsoft.com/office/drawing/2014/main" id="{72F59216-C5AF-7D45-5ABC-2458F4D55EA2}"/>
              </a:ext>
            </a:extLst>
          </p:cNvPr>
          <p:cNvGrpSpPr/>
          <p:nvPr/>
        </p:nvGrpSpPr>
        <p:grpSpPr>
          <a:xfrm rot="5400000">
            <a:off x="-420996" y="5633452"/>
            <a:ext cx="841991" cy="841991"/>
            <a:chOff x="0" y="0"/>
            <a:chExt cx="812800" cy="812800"/>
          </a:xfrm>
        </p:grpSpPr>
        <p:sp>
          <p:nvSpPr>
            <p:cNvPr id="21" name="Freeform 21">
              <a:extLst>
                <a:ext uri="{FF2B5EF4-FFF2-40B4-BE49-F238E27FC236}">
                  <a16:creationId xmlns:a16="http://schemas.microsoft.com/office/drawing/2014/main" id="{4AA0521F-A3D7-63BF-BA2A-742D3C5A156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4" name="Group 24">
            <a:extLst>
              <a:ext uri="{FF2B5EF4-FFF2-40B4-BE49-F238E27FC236}">
                <a16:creationId xmlns:a16="http://schemas.microsoft.com/office/drawing/2014/main" id="{12482FE7-923E-5B7A-1A7A-F583588E0BEF}"/>
              </a:ext>
            </a:extLst>
          </p:cNvPr>
          <p:cNvGrpSpPr/>
          <p:nvPr/>
        </p:nvGrpSpPr>
        <p:grpSpPr>
          <a:xfrm rot="5400000">
            <a:off x="228600" y="54671"/>
            <a:ext cx="1224824" cy="1224824"/>
            <a:chOff x="0" y="0"/>
            <a:chExt cx="812800" cy="812800"/>
          </a:xfrm>
        </p:grpSpPr>
        <p:sp>
          <p:nvSpPr>
            <p:cNvPr id="25" name="Freeform 25">
              <a:extLst>
                <a:ext uri="{FF2B5EF4-FFF2-40B4-BE49-F238E27FC236}">
                  <a16:creationId xmlns:a16="http://schemas.microsoft.com/office/drawing/2014/main" id="{A215C592-F3D9-65BF-2786-00C02E78669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9" name="Group 22">
            <a:extLst>
              <a:ext uri="{FF2B5EF4-FFF2-40B4-BE49-F238E27FC236}">
                <a16:creationId xmlns:a16="http://schemas.microsoft.com/office/drawing/2014/main" id="{43D10E1C-88F9-2C3D-9FC6-E3E076E8859E}"/>
              </a:ext>
            </a:extLst>
          </p:cNvPr>
          <p:cNvGrpSpPr/>
          <p:nvPr/>
        </p:nvGrpSpPr>
        <p:grpSpPr>
          <a:xfrm>
            <a:off x="16149018" y="7562041"/>
            <a:ext cx="2374761" cy="3392515"/>
            <a:chOff x="0" y="0"/>
            <a:chExt cx="4445000" cy="6350000"/>
          </a:xfrm>
        </p:grpSpPr>
        <p:sp>
          <p:nvSpPr>
            <p:cNvPr id="10" name="Freeform 23">
              <a:extLst>
                <a:ext uri="{FF2B5EF4-FFF2-40B4-BE49-F238E27FC236}">
                  <a16:creationId xmlns:a16="http://schemas.microsoft.com/office/drawing/2014/main" id="{2ED4722B-5D15-0EDC-7EA4-4CF0C8D8DB5A}"/>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5">
            <a:extLst>
              <a:ext uri="{FF2B5EF4-FFF2-40B4-BE49-F238E27FC236}">
                <a16:creationId xmlns:a16="http://schemas.microsoft.com/office/drawing/2014/main" id="{F9CD198E-9D8C-7905-9857-EE781116450F}"/>
              </a:ext>
            </a:extLst>
          </p:cNvPr>
          <p:cNvGrpSpPr/>
          <p:nvPr/>
        </p:nvGrpSpPr>
        <p:grpSpPr>
          <a:xfrm rot="-10800000">
            <a:off x="-3041035" y="6667500"/>
            <a:ext cx="4494459" cy="6420656"/>
            <a:chOff x="0" y="0"/>
            <a:chExt cx="4445000" cy="6350000"/>
          </a:xfrm>
        </p:grpSpPr>
        <p:sp>
          <p:nvSpPr>
            <p:cNvPr id="5" name="Freeform 6">
              <a:extLst>
                <a:ext uri="{FF2B5EF4-FFF2-40B4-BE49-F238E27FC236}">
                  <a16:creationId xmlns:a16="http://schemas.microsoft.com/office/drawing/2014/main" id="{5B2394B3-085A-DBB1-A138-3B9388E4C15F}"/>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2" name="TextBox 1">
            <a:extLst>
              <a:ext uri="{FF2B5EF4-FFF2-40B4-BE49-F238E27FC236}">
                <a16:creationId xmlns:a16="http://schemas.microsoft.com/office/drawing/2014/main" id="{9B77A414-187D-AD89-8316-97FE0D6B4E6B}"/>
              </a:ext>
            </a:extLst>
          </p:cNvPr>
          <p:cNvSpPr txBox="1"/>
          <p:nvPr/>
        </p:nvSpPr>
        <p:spPr>
          <a:xfrm>
            <a:off x="868226" y="1394304"/>
            <a:ext cx="14535943" cy="1297150"/>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Giao diện kê khai thông tin và quản lý số người đang ở trong phòng hỗ trợ khách hàng trong việc quản lý chính xác.</a:t>
            </a:r>
          </a:p>
        </p:txBody>
      </p:sp>
      <p:pic>
        <p:nvPicPr>
          <p:cNvPr id="13" name="Picture 12">
            <a:extLst>
              <a:ext uri="{FF2B5EF4-FFF2-40B4-BE49-F238E27FC236}">
                <a16:creationId xmlns:a16="http://schemas.microsoft.com/office/drawing/2014/main" id="{D11E50C6-5335-213A-4D56-734D9CFBB00E}"/>
              </a:ext>
            </a:extLst>
          </p:cNvPr>
          <p:cNvPicPr>
            <a:picLocks noChangeAspect="1"/>
          </p:cNvPicPr>
          <p:nvPr/>
        </p:nvPicPr>
        <p:blipFill>
          <a:blip r:embed="rId3"/>
          <a:stretch>
            <a:fillRect/>
          </a:stretch>
        </p:blipFill>
        <p:spPr>
          <a:xfrm>
            <a:off x="1837956" y="2906312"/>
            <a:ext cx="14491254" cy="6605527"/>
          </a:xfrm>
          <a:prstGeom prst="rect">
            <a:avLst/>
          </a:prstGeom>
        </p:spPr>
      </p:pic>
      <p:sp>
        <p:nvSpPr>
          <p:cNvPr id="3" name="Oval 2">
            <a:extLst>
              <a:ext uri="{FF2B5EF4-FFF2-40B4-BE49-F238E27FC236}">
                <a16:creationId xmlns:a16="http://schemas.microsoft.com/office/drawing/2014/main" id="{F180350A-4C79-0879-5630-E09229CE3E2A}"/>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26</a:t>
            </a:r>
          </a:p>
        </p:txBody>
      </p:sp>
    </p:spTree>
    <p:extLst>
      <p:ext uri="{BB962C8B-B14F-4D97-AF65-F5344CB8AC3E}">
        <p14:creationId xmlns:p14="http://schemas.microsoft.com/office/powerpoint/2010/main" val="4294779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5D5E6-7916-2317-5BD2-8FCA760AA8DB}"/>
            </a:ext>
          </a:extLst>
        </p:cNvPr>
        <p:cNvGrpSpPr/>
        <p:nvPr/>
      </p:nvGrpSpPr>
      <p:grpSpPr>
        <a:xfrm>
          <a:off x="0" y="0"/>
          <a:ext cx="0" cy="0"/>
          <a:chOff x="0" y="0"/>
          <a:chExt cx="0" cy="0"/>
        </a:xfrm>
      </p:grpSpPr>
      <p:grpSp>
        <p:nvGrpSpPr>
          <p:cNvPr id="32" name="Group 32">
            <a:extLst>
              <a:ext uri="{FF2B5EF4-FFF2-40B4-BE49-F238E27FC236}">
                <a16:creationId xmlns:a16="http://schemas.microsoft.com/office/drawing/2014/main" id="{4A0C3B9D-13FB-2252-8FD6-0A89794C749A}"/>
              </a:ext>
            </a:extLst>
          </p:cNvPr>
          <p:cNvGrpSpPr/>
          <p:nvPr/>
        </p:nvGrpSpPr>
        <p:grpSpPr>
          <a:xfrm rot="5400000">
            <a:off x="1295400" y="1257300"/>
            <a:ext cx="1224824" cy="1224824"/>
            <a:chOff x="0" y="0"/>
            <a:chExt cx="812800" cy="812800"/>
          </a:xfrm>
        </p:grpSpPr>
        <p:sp>
          <p:nvSpPr>
            <p:cNvPr id="33" name="Freeform 33">
              <a:extLst>
                <a:ext uri="{FF2B5EF4-FFF2-40B4-BE49-F238E27FC236}">
                  <a16:creationId xmlns:a16="http://schemas.microsoft.com/office/drawing/2014/main" id="{33679290-E06E-C3D2-8B47-246B278D752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47" name="TextBox 46">
            <a:extLst>
              <a:ext uri="{FF2B5EF4-FFF2-40B4-BE49-F238E27FC236}">
                <a16:creationId xmlns:a16="http://schemas.microsoft.com/office/drawing/2014/main" id="{2FF71961-F49C-8481-A60F-38DF3C707C0E}"/>
              </a:ext>
            </a:extLst>
          </p:cNvPr>
          <p:cNvSpPr txBox="1"/>
          <p:nvPr/>
        </p:nvSpPr>
        <p:spPr>
          <a:xfrm>
            <a:off x="6110734" y="19957"/>
            <a:ext cx="6066532" cy="1314271"/>
          </a:xfrm>
          <a:prstGeom prst="rect">
            <a:avLst/>
          </a:prstGeom>
          <a:noFill/>
        </p:spPr>
        <p:txBody>
          <a:bodyPr wrap="square">
            <a:spAutoFit/>
          </a:bodyPr>
          <a:lstStyle/>
          <a:p>
            <a:pPr algn="l">
              <a:lnSpc>
                <a:spcPts val="11466"/>
              </a:lnSpc>
            </a:pPr>
            <a:r>
              <a:rPr lang="en-US" sz="4400" b="1">
                <a:solidFill>
                  <a:schemeClr val="accent2">
                    <a:lumMod val="50000"/>
                  </a:schemeClr>
                </a:solidFill>
                <a:latin typeface="Tahoma" panose="020B0604030504040204" pitchFamily="34" charset="0"/>
                <a:ea typeface="Tahoma" panose="020B0604030504040204" pitchFamily="34" charset="0"/>
                <a:cs typeface="Tahoma" panose="020B0604030504040204" pitchFamily="34" charset="0"/>
                <a:sym typeface="Almarai Bold"/>
              </a:rPr>
              <a:t>THÀNH VIÊN NHÓM</a:t>
            </a:r>
          </a:p>
        </p:txBody>
      </p:sp>
      <p:graphicFrame>
        <p:nvGraphicFramePr>
          <p:cNvPr id="7" name="Table 6">
            <a:extLst>
              <a:ext uri="{FF2B5EF4-FFF2-40B4-BE49-F238E27FC236}">
                <a16:creationId xmlns:a16="http://schemas.microsoft.com/office/drawing/2014/main" id="{10914D99-EB74-41C9-4F9A-69F2B4617BB0}"/>
              </a:ext>
            </a:extLst>
          </p:cNvPr>
          <p:cNvGraphicFramePr>
            <a:graphicFrameLocks noGrp="1"/>
          </p:cNvGraphicFramePr>
          <p:nvPr>
            <p:extLst>
              <p:ext uri="{D42A27DB-BD31-4B8C-83A1-F6EECF244321}">
                <p14:modId xmlns:p14="http://schemas.microsoft.com/office/powerpoint/2010/main" val="1299109015"/>
              </p:ext>
            </p:extLst>
          </p:nvPr>
        </p:nvGraphicFramePr>
        <p:xfrm>
          <a:off x="1907812" y="2124075"/>
          <a:ext cx="15237188" cy="6882765"/>
        </p:xfrm>
        <a:graphic>
          <a:graphicData uri="http://schemas.openxmlformats.org/drawingml/2006/table">
            <a:tbl>
              <a:tblPr firstRow="1" bandRow="1">
                <a:tableStyleId>{5C22544A-7EE6-4342-B048-85BDC9FD1C3A}</a:tableStyleId>
              </a:tblPr>
              <a:tblGrid>
                <a:gridCol w="3426188">
                  <a:extLst>
                    <a:ext uri="{9D8B030D-6E8A-4147-A177-3AD203B41FA5}">
                      <a16:colId xmlns:a16="http://schemas.microsoft.com/office/drawing/2014/main" val="471582501"/>
                    </a:ext>
                  </a:extLst>
                </a:gridCol>
                <a:gridCol w="2133600">
                  <a:extLst>
                    <a:ext uri="{9D8B030D-6E8A-4147-A177-3AD203B41FA5}">
                      <a16:colId xmlns:a16="http://schemas.microsoft.com/office/drawing/2014/main" val="1342519083"/>
                    </a:ext>
                  </a:extLst>
                </a:gridCol>
                <a:gridCol w="7467600">
                  <a:extLst>
                    <a:ext uri="{9D8B030D-6E8A-4147-A177-3AD203B41FA5}">
                      <a16:colId xmlns:a16="http://schemas.microsoft.com/office/drawing/2014/main" val="659012323"/>
                    </a:ext>
                  </a:extLst>
                </a:gridCol>
                <a:gridCol w="2209800">
                  <a:extLst>
                    <a:ext uri="{9D8B030D-6E8A-4147-A177-3AD203B41FA5}">
                      <a16:colId xmlns:a16="http://schemas.microsoft.com/office/drawing/2014/main" val="1574831181"/>
                    </a:ext>
                  </a:extLst>
                </a:gridCol>
              </a:tblGrid>
              <a:tr h="609600">
                <a:tc>
                  <a:txBody>
                    <a:bodyPr/>
                    <a:lstStyle/>
                    <a:p>
                      <a:pPr marL="0" marR="0" algn="ctr" defTabSz="914400" rtl="0" eaLnBrk="1" latinLnBrk="0" hangingPunct="1">
                        <a:lnSpc>
                          <a:spcPts val="4118"/>
                        </a:lnSpc>
                        <a:spcBef>
                          <a:spcPts val="0"/>
                        </a:spcBef>
                        <a:spcAft>
                          <a:spcPts val="0"/>
                        </a:spcAft>
                        <a:buClr>
                          <a:srgbClr val="000000"/>
                        </a:buClr>
                        <a:buFont typeface="Arial"/>
                      </a:pPr>
                      <a:r>
                        <a:rPr lang="en-US" sz="2400" b="1" kern="1200" spc="171">
                          <a:solidFill>
                            <a:srgbClr val="FFFBFB"/>
                          </a:solidFill>
                          <a:latin typeface="Tahoma" panose="020B0604030504040204" pitchFamily="34" charset="0"/>
                          <a:ea typeface="Tahoma" panose="020B0604030504040204" pitchFamily="34" charset="0"/>
                          <a:cs typeface="Tahoma" panose="020B0604030504040204" pitchFamily="34" charset="0"/>
                          <a:sym typeface="Arial"/>
                        </a:rPr>
                        <a:t>Họ tên</a:t>
                      </a:r>
                    </a:p>
                  </a:txBody>
                  <a:tcPr/>
                </a:tc>
                <a:tc>
                  <a:txBody>
                    <a:bodyPr/>
                    <a:lstStyle/>
                    <a:p>
                      <a:pPr marL="0" marR="0" algn="ctr" defTabSz="914400" rtl="0" eaLnBrk="1" latinLnBrk="0" hangingPunct="1">
                        <a:lnSpc>
                          <a:spcPts val="4118"/>
                        </a:lnSpc>
                        <a:spcBef>
                          <a:spcPts val="0"/>
                        </a:spcBef>
                        <a:spcAft>
                          <a:spcPts val="0"/>
                        </a:spcAft>
                        <a:buClr>
                          <a:srgbClr val="000000"/>
                        </a:buClr>
                        <a:buFont typeface="Arial"/>
                      </a:pPr>
                      <a:r>
                        <a:rPr lang="en-US" sz="2400" b="1" kern="1200" spc="171">
                          <a:solidFill>
                            <a:srgbClr val="FFFBFB"/>
                          </a:solidFill>
                          <a:latin typeface="Tahoma" panose="020B0604030504040204" pitchFamily="34" charset="0"/>
                          <a:ea typeface="Tahoma" panose="020B0604030504040204" pitchFamily="34" charset="0"/>
                          <a:cs typeface="Tahoma" panose="020B0604030504040204" pitchFamily="34" charset="0"/>
                          <a:sym typeface="Arial"/>
                        </a:rPr>
                        <a:t>MSSV</a:t>
                      </a:r>
                    </a:p>
                  </a:txBody>
                  <a:tcPr/>
                </a:tc>
                <a:tc>
                  <a:txBody>
                    <a:bodyPr/>
                    <a:lstStyle/>
                    <a:p>
                      <a:pPr marL="0" marR="0" algn="ctr" defTabSz="914400" rtl="0" eaLnBrk="1" latinLnBrk="0" hangingPunct="1">
                        <a:lnSpc>
                          <a:spcPts val="4118"/>
                        </a:lnSpc>
                        <a:spcBef>
                          <a:spcPts val="0"/>
                        </a:spcBef>
                        <a:spcAft>
                          <a:spcPts val="0"/>
                        </a:spcAft>
                        <a:buClr>
                          <a:srgbClr val="000000"/>
                        </a:buClr>
                        <a:buFont typeface="Arial"/>
                      </a:pPr>
                      <a:r>
                        <a:rPr lang="en-US" sz="2400" b="1" kern="1200" spc="171">
                          <a:solidFill>
                            <a:srgbClr val="FFFBFB"/>
                          </a:solidFill>
                          <a:latin typeface="Tahoma" panose="020B0604030504040204" pitchFamily="34" charset="0"/>
                          <a:ea typeface="Tahoma" panose="020B0604030504040204" pitchFamily="34" charset="0"/>
                          <a:cs typeface="Tahoma" panose="020B0604030504040204" pitchFamily="34" charset="0"/>
                          <a:sym typeface="Arial"/>
                        </a:rPr>
                        <a:t>Nhiệm vụ</a:t>
                      </a:r>
                    </a:p>
                  </a:txBody>
                  <a:tcPr/>
                </a:tc>
                <a:tc>
                  <a:txBody>
                    <a:bodyPr/>
                    <a:lstStyle/>
                    <a:p>
                      <a:pPr marL="0" marR="0" algn="ctr" defTabSz="914400" rtl="0" eaLnBrk="1" latinLnBrk="0" hangingPunct="1">
                        <a:lnSpc>
                          <a:spcPts val="4118"/>
                        </a:lnSpc>
                        <a:spcBef>
                          <a:spcPts val="0"/>
                        </a:spcBef>
                        <a:spcAft>
                          <a:spcPts val="0"/>
                        </a:spcAft>
                        <a:buClr>
                          <a:srgbClr val="000000"/>
                        </a:buClr>
                        <a:buFont typeface="Arial"/>
                      </a:pPr>
                      <a:r>
                        <a:rPr lang="en-US" sz="2400" b="1" kern="1200" spc="171">
                          <a:solidFill>
                            <a:srgbClr val="FFFBFB"/>
                          </a:solidFill>
                          <a:latin typeface="Tahoma" panose="020B0604030504040204" pitchFamily="34" charset="0"/>
                          <a:ea typeface="Tahoma" panose="020B0604030504040204" pitchFamily="34" charset="0"/>
                          <a:cs typeface="Tahoma" panose="020B0604030504040204" pitchFamily="34" charset="0"/>
                          <a:sym typeface="Arial"/>
                        </a:rPr>
                        <a:t>Đánh giá</a:t>
                      </a:r>
                    </a:p>
                  </a:txBody>
                  <a:tcPr/>
                </a:tc>
                <a:extLst>
                  <a:ext uri="{0D108BD9-81ED-4DB2-BD59-A6C34878D82A}">
                    <a16:rowId xmlns:a16="http://schemas.microsoft.com/office/drawing/2014/main" val="811068299"/>
                  </a:ext>
                </a:extLst>
              </a:tr>
              <a:tr h="1809750">
                <a:tc>
                  <a:txBody>
                    <a:bodyPr/>
                    <a:lstStyle/>
                    <a:p>
                      <a:pPr marL="0" marR="0" algn="ctr" defTabSz="914400" rtl="0" eaLnBrk="1" latinLnBrk="0" hangingPunct="1">
                        <a:lnSpc>
                          <a:spcPts val="4118"/>
                        </a:lnSpc>
                        <a:spcBef>
                          <a:spcPts val="0"/>
                        </a:spcBef>
                        <a:spcAft>
                          <a:spcPts val="0"/>
                        </a:spcAft>
                        <a:buClr>
                          <a:srgbClr val="000000"/>
                        </a:buClr>
                        <a:buFont typeface="Arial"/>
                      </a:pPr>
                      <a:r>
                        <a:rPr lang="en-US" sz="20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t>Đỗ Hoàng Phi</a:t>
                      </a:r>
                      <a:br>
                        <a:rPr lang="en-US" sz="20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br>
                      <a:r>
                        <a:rPr lang="en-US" sz="20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t>(Nhóm trưởng)</a:t>
                      </a:r>
                    </a:p>
                  </a:txBody>
                  <a:tcPr/>
                </a:tc>
                <a:tc>
                  <a:txBody>
                    <a:bodyPr/>
                    <a:lstStyle/>
                    <a:p>
                      <a:pPr marL="0" marR="0" algn="ctr" defTabSz="914400" rtl="0" eaLnBrk="1" latinLnBrk="0" hangingPunct="1">
                        <a:lnSpc>
                          <a:spcPts val="4118"/>
                        </a:lnSpc>
                        <a:spcBef>
                          <a:spcPts val="0"/>
                        </a:spcBef>
                        <a:spcAft>
                          <a:spcPts val="0"/>
                        </a:spcAft>
                        <a:buClr>
                          <a:srgbClr val="000000"/>
                        </a:buClr>
                        <a:buFont typeface="Arial"/>
                      </a:pPr>
                      <a:r>
                        <a:rPr lang="en-US" sz="20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t>2001216031</a:t>
                      </a:r>
                    </a:p>
                  </a:txBody>
                  <a:tcPr/>
                </a:tc>
                <a:tc>
                  <a:txBody>
                    <a:bodyPr/>
                    <a:lstStyle/>
                    <a:p>
                      <a:pPr marL="0" marR="0" algn="l" defTabSz="914400" rtl="0" eaLnBrk="1" latinLnBrk="0" hangingPunct="1">
                        <a:lnSpc>
                          <a:spcPts val="4118"/>
                        </a:lnSpc>
                        <a:spcBef>
                          <a:spcPts val="0"/>
                        </a:spcBef>
                        <a:spcAft>
                          <a:spcPts val="0"/>
                        </a:spcAft>
                        <a:buClr>
                          <a:srgbClr val="000000"/>
                        </a:buClr>
                        <a:buFont typeface="Arial"/>
                      </a:pPr>
                      <a:r>
                        <a:rPr lang="vi-VN" sz="18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t>Cài đặt giao diện và chức năng cho các form quản lý tài khoản admin, giao dịch, thống kê, xuất hợp đồng, xuất ct01Thiết kế cơ sở dữ liệu.</a:t>
                      </a:r>
                      <a:endParaRPr lang="en-US" sz="18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endParaRPr>
                    </a:p>
                    <a:p>
                      <a:pPr marL="0" marR="0" algn="l" defTabSz="914400" rtl="0" eaLnBrk="1" latinLnBrk="0" hangingPunct="1">
                        <a:lnSpc>
                          <a:spcPts val="4118"/>
                        </a:lnSpc>
                        <a:spcBef>
                          <a:spcPts val="0"/>
                        </a:spcBef>
                        <a:spcAft>
                          <a:spcPts val="0"/>
                        </a:spcAft>
                        <a:buClr>
                          <a:srgbClr val="000000"/>
                        </a:buClr>
                        <a:buFont typeface="Arial"/>
                      </a:pPr>
                      <a:r>
                        <a:rPr lang="vi-VN" sz="18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t>Tham gia xây dựng bài báo cáo word và powerpoint.</a:t>
                      </a:r>
                      <a:endParaRPr lang="en-US" sz="18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endParaRPr>
                    </a:p>
                  </a:txBody>
                  <a:tcPr/>
                </a:tc>
                <a:tc>
                  <a:txBody>
                    <a:bodyPr/>
                    <a:lstStyle/>
                    <a:p>
                      <a:pPr marL="0" marR="0" algn="ctr" defTabSz="914400" rtl="0" eaLnBrk="1" latinLnBrk="0" hangingPunct="1">
                        <a:lnSpc>
                          <a:spcPts val="4118"/>
                        </a:lnSpc>
                        <a:spcBef>
                          <a:spcPts val="0"/>
                        </a:spcBef>
                        <a:spcAft>
                          <a:spcPts val="0"/>
                        </a:spcAft>
                        <a:buClr>
                          <a:srgbClr val="000000"/>
                        </a:buClr>
                        <a:buFont typeface="Arial"/>
                      </a:pPr>
                      <a:r>
                        <a:rPr lang="en-US" sz="24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t>100%</a:t>
                      </a:r>
                    </a:p>
                  </a:txBody>
                  <a:tcPr/>
                </a:tc>
                <a:extLst>
                  <a:ext uri="{0D108BD9-81ED-4DB2-BD59-A6C34878D82A}">
                    <a16:rowId xmlns:a16="http://schemas.microsoft.com/office/drawing/2014/main" val="1760241899"/>
                  </a:ext>
                </a:extLst>
              </a:tr>
              <a:tr h="1809750">
                <a:tc>
                  <a:txBody>
                    <a:bodyPr/>
                    <a:lstStyle/>
                    <a:p>
                      <a:pPr marL="0" marR="0" algn="ctr" defTabSz="914400" rtl="0" eaLnBrk="1" latinLnBrk="0" hangingPunct="1">
                        <a:lnSpc>
                          <a:spcPts val="4118"/>
                        </a:lnSpc>
                        <a:spcBef>
                          <a:spcPts val="0"/>
                        </a:spcBef>
                        <a:spcAft>
                          <a:spcPts val="0"/>
                        </a:spcAft>
                        <a:buClr>
                          <a:srgbClr val="000000"/>
                        </a:buClr>
                        <a:buFont typeface="Arial"/>
                      </a:pPr>
                      <a:r>
                        <a:rPr lang="en-US" sz="20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t>Nguyễn Hữu Sang</a:t>
                      </a:r>
                    </a:p>
                  </a:txBody>
                  <a:tcPr/>
                </a:tc>
                <a:tc>
                  <a:txBody>
                    <a:bodyPr/>
                    <a:lstStyle/>
                    <a:p>
                      <a:pPr marL="0" marR="0" algn="ctr" defTabSz="914400" rtl="0" eaLnBrk="1" latinLnBrk="0" hangingPunct="1">
                        <a:lnSpc>
                          <a:spcPts val="4118"/>
                        </a:lnSpc>
                        <a:spcBef>
                          <a:spcPts val="0"/>
                        </a:spcBef>
                        <a:spcAft>
                          <a:spcPts val="0"/>
                        </a:spcAft>
                        <a:buClr>
                          <a:srgbClr val="000000"/>
                        </a:buClr>
                        <a:buFont typeface="Arial"/>
                      </a:pPr>
                      <a:r>
                        <a:rPr lang="en-US" sz="20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t>2001216103</a:t>
                      </a:r>
                    </a:p>
                  </a:txBody>
                  <a:tcPr/>
                </a:tc>
                <a:tc>
                  <a:txBody>
                    <a:bodyPr/>
                    <a:lstStyle/>
                    <a:p>
                      <a:pPr marL="0" marR="0" algn="l" defTabSz="914400" rtl="0" eaLnBrk="1" latinLnBrk="0" hangingPunct="1">
                        <a:lnSpc>
                          <a:spcPts val="4118"/>
                        </a:lnSpc>
                        <a:spcBef>
                          <a:spcPts val="0"/>
                        </a:spcBef>
                        <a:spcAft>
                          <a:spcPts val="0"/>
                        </a:spcAft>
                        <a:buClr>
                          <a:srgbClr val="000000"/>
                        </a:buClr>
                        <a:buFont typeface="Arial"/>
                      </a:pPr>
                      <a:r>
                        <a:rPr lang="en-US" sz="18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t>Xây dựng bài báo cáo word, powerpoint</a:t>
                      </a:r>
                    </a:p>
                    <a:p>
                      <a:pPr marL="0" marR="0" algn="l" defTabSz="914400" rtl="0" eaLnBrk="1" latinLnBrk="0" hangingPunct="1">
                        <a:lnSpc>
                          <a:spcPts val="4118"/>
                        </a:lnSpc>
                        <a:spcBef>
                          <a:spcPts val="0"/>
                        </a:spcBef>
                        <a:spcAft>
                          <a:spcPts val="0"/>
                        </a:spcAft>
                        <a:buClr>
                          <a:srgbClr val="000000"/>
                        </a:buClr>
                        <a:buFont typeface="Arial"/>
                      </a:pPr>
                      <a:r>
                        <a:rPr lang="vi-VN" sz="18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t>Cài đặt giao diện và chức năng cho các form quản lý chung cư, phòng,</a:t>
                      </a:r>
                      <a:r>
                        <a:rPr lang="en-US" sz="18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t> tải khoản phòng,</a:t>
                      </a:r>
                      <a:r>
                        <a:rPr lang="vi-VN" sz="18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t> dịch vụ</a:t>
                      </a:r>
                      <a:br>
                        <a:rPr lang="en-US" sz="18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br>
                      <a:r>
                        <a:rPr lang="vi-VN" sz="18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t>Thiết kế cơ sở dữ liệu.</a:t>
                      </a:r>
                      <a:endParaRPr lang="en-US" sz="18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endParaRPr>
                    </a:p>
                  </a:txBody>
                  <a:tcPr/>
                </a:tc>
                <a:tc>
                  <a:txBody>
                    <a:bodyPr/>
                    <a:lstStyle/>
                    <a:p>
                      <a:pPr marL="0" marR="0" algn="ctr" defTabSz="914400" rtl="0" eaLnBrk="1" latinLnBrk="0" hangingPunct="1">
                        <a:lnSpc>
                          <a:spcPts val="4118"/>
                        </a:lnSpc>
                        <a:spcBef>
                          <a:spcPts val="0"/>
                        </a:spcBef>
                        <a:spcAft>
                          <a:spcPts val="0"/>
                        </a:spcAft>
                        <a:buClr>
                          <a:srgbClr val="000000"/>
                        </a:buClr>
                        <a:buFont typeface="Arial"/>
                      </a:pPr>
                      <a:r>
                        <a:rPr lang="en-US" sz="24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t>100%</a:t>
                      </a:r>
                    </a:p>
                  </a:txBody>
                  <a:tcPr/>
                </a:tc>
                <a:extLst>
                  <a:ext uri="{0D108BD9-81ED-4DB2-BD59-A6C34878D82A}">
                    <a16:rowId xmlns:a16="http://schemas.microsoft.com/office/drawing/2014/main" val="1353330250"/>
                  </a:ext>
                </a:extLst>
              </a:tr>
              <a:tr h="1809750">
                <a:tc>
                  <a:txBody>
                    <a:bodyPr/>
                    <a:lstStyle/>
                    <a:p>
                      <a:pPr marL="0" marR="0" algn="ctr" defTabSz="914400" rtl="0" eaLnBrk="1" latinLnBrk="0" hangingPunct="1">
                        <a:lnSpc>
                          <a:spcPts val="4118"/>
                        </a:lnSpc>
                        <a:spcBef>
                          <a:spcPts val="0"/>
                        </a:spcBef>
                        <a:spcAft>
                          <a:spcPts val="0"/>
                        </a:spcAft>
                        <a:buClr>
                          <a:srgbClr val="000000"/>
                        </a:buClr>
                        <a:buFont typeface="Arial"/>
                      </a:pPr>
                      <a:r>
                        <a:rPr lang="en-US" sz="20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t>Hoàng Văn Trí</a:t>
                      </a:r>
                    </a:p>
                  </a:txBody>
                  <a:tcPr/>
                </a:tc>
                <a:tc>
                  <a:txBody>
                    <a:bodyPr/>
                    <a:lstStyle/>
                    <a:p>
                      <a:pPr marL="0" marR="0" algn="ctr" defTabSz="914400" rtl="0" eaLnBrk="1" latinLnBrk="0" hangingPunct="1">
                        <a:lnSpc>
                          <a:spcPts val="4118"/>
                        </a:lnSpc>
                        <a:spcBef>
                          <a:spcPts val="0"/>
                        </a:spcBef>
                        <a:spcAft>
                          <a:spcPts val="0"/>
                        </a:spcAft>
                        <a:buClr>
                          <a:srgbClr val="000000"/>
                        </a:buClr>
                        <a:buFont typeface="Arial"/>
                      </a:pPr>
                      <a:r>
                        <a:rPr lang="en-US" sz="20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t>2001210517</a:t>
                      </a:r>
                    </a:p>
                  </a:txBody>
                  <a:tcPr/>
                </a:tc>
                <a:tc>
                  <a:txBody>
                    <a:bodyPr/>
                    <a:lstStyle/>
                    <a:p>
                      <a:pPr marL="0" marR="0" algn="l" defTabSz="914400" rtl="0" eaLnBrk="1" latinLnBrk="0" hangingPunct="1">
                        <a:lnSpc>
                          <a:spcPts val="4118"/>
                        </a:lnSpc>
                        <a:spcBef>
                          <a:spcPts val="0"/>
                        </a:spcBef>
                        <a:spcAft>
                          <a:spcPts val="0"/>
                        </a:spcAft>
                        <a:buClr>
                          <a:srgbClr val="000000"/>
                        </a:buClr>
                        <a:buFont typeface="Arial"/>
                      </a:pPr>
                      <a:r>
                        <a:rPr lang="en-US" sz="18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t>Thiết kế giao diện và xây dựng chức năng quản lý dân cư  và phàn hồi khách hàng, giao diện website</a:t>
                      </a:r>
                      <a:br>
                        <a:rPr lang="en-US" sz="18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br>
                      <a:r>
                        <a:rPr lang="vi-VN" sz="18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t>Thiết kế cơ sở dữ liệu.</a:t>
                      </a:r>
                      <a:endParaRPr lang="en-US" sz="18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endParaRPr>
                    </a:p>
                    <a:p>
                      <a:pPr marL="0" marR="0" algn="l" defTabSz="914400" rtl="0" eaLnBrk="1" latinLnBrk="0" hangingPunct="1">
                        <a:lnSpc>
                          <a:spcPts val="4118"/>
                        </a:lnSpc>
                        <a:spcBef>
                          <a:spcPts val="0"/>
                        </a:spcBef>
                        <a:spcAft>
                          <a:spcPts val="0"/>
                        </a:spcAft>
                        <a:buClr>
                          <a:srgbClr val="000000"/>
                        </a:buClr>
                        <a:buFont typeface="Arial"/>
                      </a:pPr>
                      <a:r>
                        <a:rPr lang="vi-VN" sz="18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t>Tham gia xây dựng bài báo cáo word và powerpoint.</a:t>
                      </a:r>
                      <a:endParaRPr lang="en-US" sz="18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endParaRPr>
                    </a:p>
                  </a:txBody>
                  <a:tcPr/>
                </a:tc>
                <a:tc>
                  <a:txBody>
                    <a:bodyPr/>
                    <a:lstStyle/>
                    <a:p>
                      <a:pPr marL="0" marR="0" algn="ctr" defTabSz="914400" rtl="0" eaLnBrk="1" latinLnBrk="0" hangingPunct="1">
                        <a:lnSpc>
                          <a:spcPts val="4118"/>
                        </a:lnSpc>
                        <a:spcBef>
                          <a:spcPts val="0"/>
                        </a:spcBef>
                        <a:spcAft>
                          <a:spcPts val="0"/>
                        </a:spcAft>
                        <a:buClr>
                          <a:srgbClr val="000000"/>
                        </a:buClr>
                        <a:buFont typeface="Arial"/>
                      </a:pPr>
                      <a:r>
                        <a:rPr lang="en-US" sz="2400" b="1" kern="1200" spc="171">
                          <a:solidFill>
                            <a:schemeClr val="tx1"/>
                          </a:solidFill>
                          <a:latin typeface="Tahoma" panose="020B0604030504040204" pitchFamily="34" charset="0"/>
                          <a:ea typeface="Tahoma" panose="020B0604030504040204" pitchFamily="34" charset="0"/>
                          <a:cs typeface="Tahoma" panose="020B0604030504040204" pitchFamily="34" charset="0"/>
                          <a:sym typeface="Arial"/>
                        </a:rPr>
                        <a:t>100%</a:t>
                      </a:r>
                    </a:p>
                  </a:txBody>
                  <a:tcPr/>
                </a:tc>
                <a:extLst>
                  <a:ext uri="{0D108BD9-81ED-4DB2-BD59-A6C34878D82A}">
                    <a16:rowId xmlns:a16="http://schemas.microsoft.com/office/drawing/2014/main" val="1449150676"/>
                  </a:ext>
                </a:extLst>
              </a:tr>
            </a:tbl>
          </a:graphicData>
        </a:graphic>
      </p:graphicFrame>
    </p:spTree>
    <p:extLst>
      <p:ext uri="{BB962C8B-B14F-4D97-AF65-F5344CB8AC3E}">
        <p14:creationId xmlns:p14="http://schemas.microsoft.com/office/powerpoint/2010/main" val="963944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D2707D13-364C-B1D5-C36F-DFB128BBB9ED}"/>
            </a:ext>
          </a:extLst>
        </p:cNvPr>
        <p:cNvGrpSpPr/>
        <p:nvPr/>
      </p:nvGrpSpPr>
      <p:grpSpPr>
        <a:xfrm>
          <a:off x="0" y="0"/>
          <a:ext cx="0" cy="0"/>
          <a:chOff x="0" y="0"/>
          <a:chExt cx="0" cy="0"/>
        </a:xfrm>
      </p:grpSpPr>
      <p:sp>
        <p:nvSpPr>
          <p:cNvPr id="12" name="TextBox 12">
            <a:extLst>
              <a:ext uri="{FF2B5EF4-FFF2-40B4-BE49-F238E27FC236}">
                <a16:creationId xmlns:a16="http://schemas.microsoft.com/office/drawing/2014/main" id="{BEA12170-F0B5-B4F0-6586-0896B6184BE6}"/>
              </a:ext>
            </a:extLst>
          </p:cNvPr>
          <p:cNvSpPr txBox="1"/>
          <p:nvPr/>
        </p:nvSpPr>
        <p:spPr>
          <a:xfrm>
            <a:off x="957986" y="184784"/>
            <a:ext cx="11887200" cy="950132"/>
          </a:xfrm>
          <a:prstGeom prst="rect">
            <a:avLst/>
          </a:prstGeom>
        </p:spPr>
        <p:txBody>
          <a:bodyPr wrap="square" lIns="0" tIns="0" rIns="0" bIns="0" rtlCol="0" anchor="t">
            <a:spAutoFit/>
          </a:bodyPr>
          <a:lstStyle/>
          <a:p>
            <a:pPr marL="0" lvl="0" indent="0" algn="l">
              <a:lnSpc>
                <a:spcPts val="7884"/>
              </a:lnSpc>
              <a:spcBef>
                <a:spcPct val="0"/>
              </a:spcBef>
            </a:pPr>
            <a:r>
              <a:rPr lang="en-US" sz="6000" b="1">
                <a:solidFill>
                  <a:srgbClr val="FFFFFF"/>
                </a:solidFill>
                <a:latin typeface="Bahnschrift SemiLight SemiConde" panose="020B0502040204020203" pitchFamily="34" charset="0"/>
                <a:ea typeface="Tahoma" panose="020B0604030504040204" pitchFamily="34" charset="0"/>
                <a:cs typeface="Tahoma" panose="020B0604030504040204" pitchFamily="34" charset="0"/>
                <a:sym typeface="Almarai Bold"/>
              </a:rPr>
              <a:t>Giao diện hóa đơn khách hàng</a:t>
            </a:r>
          </a:p>
        </p:txBody>
      </p:sp>
      <p:grpSp>
        <p:nvGrpSpPr>
          <p:cNvPr id="14" name="Group 14">
            <a:extLst>
              <a:ext uri="{FF2B5EF4-FFF2-40B4-BE49-F238E27FC236}">
                <a16:creationId xmlns:a16="http://schemas.microsoft.com/office/drawing/2014/main" id="{C66538CF-F0AE-32A9-6950-2281A8D3853B}"/>
              </a:ext>
            </a:extLst>
          </p:cNvPr>
          <p:cNvGrpSpPr/>
          <p:nvPr/>
        </p:nvGrpSpPr>
        <p:grpSpPr>
          <a:xfrm>
            <a:off x="17185160" y="1038184"/>
            <a:ext cx="5754080" cy="8220114"/>
            <a:chOff x="0" y="0"/>
            <a:chExt cx="4445000" cy="6350000"/>
          </a:xfrm>
        </p:grpSpPr>
        <p:sp>
          <p:nvSpPr>
            <p:cNvPr id="15" name="Freeform 15">
              <a:extLst>
                <a:ext uri="{FF2B5EF4-FFF2-40B4-BE49-F238E27FC236}">
                  <a16:creationId xmlns:a16="http://schemas.microsoft.com/office/drawing/2014/main" id="{BD9E0AAC-13EB-1572-2FAD-91DBCBCF6C4E}"/>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6" name="Group 16">
            <a:extLst>
              <a:ext uri="{FF2B5EF4-FFF2-40B4-BE49-F238E27FC236}">
                <a16:creationId xmlns:a16="http://schemas.microsoft.com/office/drawing/2014/main" id="{145BF711-D4BE-B86E-1B1E-2B4FB72EE2EF}"/>
              </a:ext>
            </a:extLst>
          </p:cNvPr>
          <p:cNvGrpSpPr/>
          <p:nvPr/>
        </p:nvGrpSpPr>
        <p:grpSpPr>
          <a:xfrm>
            <a:off x="14664277" y="-871079"/>
            <a:ext cx="1683983" cy="2405689"/>
            <a:chOff x="0" y="0"/>
            <a:chExt cx="4445000" cy="6350000"/>
          </a:xfrm>
        </p:grpSpPr>
        <p:sp>
          <p:nvSpPr>
            <p:cNvPr id="17" name="Freeform 17">
              <a:extLst>
                <a:ext uri="{FF2B5EF4-FFF2-40B4-BE49-F238E27FC236}">
                  <a16:creationId xmlns:a16="http://schemas.microsoft.com/office/drawing/2014/main" id="{C836FB09-FDBC-2E2E-1A45-904331824C87}"/>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8" name="Group 18">
            <a:extLst>
              <a:ext uri="{FF2B5EF4-FFF2-40B4-BE49-F238E27FC236}">
                <a16:creationId xmlns:a16="http://schemas.microsoft.com/office/drawing/2014/main" id="{2CBE5BB4-2E89-FEE6-44DA-3D0B63CF7B88}"/>
              </a:ext>
            </a:extLst>
          </p:cNvPr>
          <p:cNvGrpSpPr/>
          <p:nvPr/>
        </p:nvGrpSpPr>
        <p:grpSpPr>
          <a:xfrm rot="5400000">
            <a:off x="16417309" y="1645890"/>
            <a:ext cx="841991" cy="841991"/>
            <a:chOff x="0" y="0"/>
            <a:chExt cx="812800" cy="812800"/>
          </a:xfrm>
        </p:grpSpPr>
        <p:sp>
          <p:nvSpPr>
            <p:cNvPr id="19" name="Freeform 19">
              <a:extLst>
                <a:ext uri="{FF2B5EF4-FFF2-40B4-BE49-F238E27FC236}">
                  <a16:creationId xmlns:a16="http://schemas.microsoft.com/office/drawing/2014/main" id="{DA311593-B4CE-A75F-9666-7FA307D47EF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0" name="Group 20">
            <a:extLst>
              <a:ext uri="{FF2B5EF4-FFF2-40B4-BE49-F238E27FC236}">
                <a16:creationId xmlns:a16="http://schemas.microsoft.com/office/drawing/2014/main" id="{07B83CE9-0035-36E9-E394-9FB3D5E35C10}"/>
              </a:ext>
            </a:extLst>
          </p:cNvPr>
          <p:cNvGrpSpPr/>
          <p:nvPr/>
        </p:nvGrpSpPr>
        <p:grpSpPr>
          <a:xfrm rot="5400000">
            <a:off x="-420996" y="5633452"/>
            <a:ext cx="841991" cy="841991"/>
            <a:chOff x="0" y="0"/>
            <a:chExt cx="812800" cy="812800"/>
          </a:xfrm>
        </p:grpSpPr>
        <p:sp>
          <p:nvSpPr>
            <p:cNvPr id="21" name="Freeform 21">
              <a:extLst>
                <a:ext uri="{FF2B5EF4-FFF2-40B4-BE49-F238E27FC236}">
                  <a16:creationId xmlns:a16="http://schemas.microsoft.com/office/drawing/2014/main" id="{90CB84C0-A4FD-722B-A997-AC91B4D0463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4" name="Group 24">
            <a:extLst>
              <a:ext uri="{FF2B5EF4-FFF2-40B4-BE49-F238E27FC236}">
                <a16:creationId xmlns:a16="http://schemas.microsoft.com/office/drawing/2014/main" id="{85717742-E088-A0D6-A247-D9FC1BA02564}"/>
              </a:ext>
            </a:extLst>
          </p:cNvPr>
          <p:cNvGrpSpPr/>
          <p:nvPr/>
        </p:nvGrpSpPr>
        <p:grpSpPr>
          <a:xfrm rot="5400000">
            <a:off x="228600" y="54671"/>
            <a:ext cx="1224824" cy="1224824"/>
            <a:chOff x="0" y="0"/>
            <a:chExt cx="812800" cy="812800"/>
          </a:xfrm>
        </p:grpSpPr>
        <p:sp>
          <p:nvSpPr>
            <p:cNvPr id="25" name="Freeform 25">
              <a:extLst>
                <a:ext uri="{FF2B5EF4-FFF2-40B4-BE49-F238E27FC236}">
                  <a16:creationId xmlns:a16="http://schemas.microsoft.com/office/drawing/2014/main" id="{2B3E33C2-EE91-E905-978B-D7797DDD36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9" name="Group 22">
            <a:extLst>
              <a:ext uri="{FF2B5EF4-FFF2-40B4-BE49-F238E27FC236}">
                <a16:creationId xmlns:a16="http://schemas.microsoft.com/office/drawing/2014/main" id="{CEBC1894-018B-248E-DDBB-36958C0FE8B1}"/>
              </a:ext>
            </a:extLst>
          </p:cNvPr>
          <p:cNvGrpSpPr/>
          <p:nvPr/>
        </p:nvGrpSpPr>
        <p:grpSpPr>
          <a:xfrm>
            <a:off x="16149018" y="7562041"/>
            <a:ext cx="2374761" cy="3392515"/>
            <a:chOff x="0" y="0"/>
            <a:chExt cx="4445000" cy="6350000"/>
          </a:xfrm>
        </p:grpSpPr>
        <p:sp>
          <p:nvSpPr>
            <p:cNvPr id="10" name="Freeform 23">
              <a:extLst>
                <a:ext uri="{FF2B5EF4-FFF2-40B4-BE49-F238E27FC236}">
                  <a16:creationId xmlns:a16="http://schemas.microsoft.com/office/drawing/2014/main" id="{17A21607-2239-6349-DB3C-C286AD0F4258}"/>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5">
            <a:extLst>
              <a:ext uri="{FF2B5EF4-FFF2-40B4-BE49-F238E27FC236}">
                <a16:creationId xmlns:a16="http://schemas.microsoft.com/office/drawing/2014/main" id="{387C1825-46EB-8D4F-B536-9F0D4F5DEC67}"/>
              </a:ext>
            </a:extLst>
          </p:cNvPr>
          <p:cNvGrpSpPr/>
          <p:nvPr/>
        </p:nvGrpSpPr>
        <p:grpSpPr>
          <a:xfrm rot="-10800000">
            <a:off x="-3041035" y="6667500"/>
            <a:ext cx="4494459" cy="6420656"/>
            <a:chOff x="0" y="0"/>
            <a:chExt cx="4445000" cy="6350000"/>
          </a:xfrm>
        </p:grpSpPr>
        <p:sp>
          <p:nvSpPr>
            <p:cNvPr id="5" name="Freeform 6">
              <a:extLst>
                <a:ext uri="{FF2B5EF4-FFF2-40B4-BE49-F238E27FC236}">
                  <a16:creationId xmlns:a16="http://schemas.microsoft.com/office/drawing/2014/main" id="{B4E80E9A-FC1B-6118-7CE1-97A890B15C62}"/>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2" name="TextBox 1">
            <a:extLst>
              <a:ext uri="{FF2B5EF4-FFF2-40B4-BE49-F238E27FC236}">
                <a16:creationId xmlns:a16="http://schemas.microsoft.com/office/drawing/2014/main" id="{7DDAADDA-0CFB-4BFC-00A8-79C0F6176171}"/>
              </a:ext>
            </a:extLst>
          </p:cNvPr>
          <p:cNvSpPr txBox="1"/>
          <p:nvPr/>
        </p:nvSpPr>
        <p:spPr>
          <a:xfrm>
            <a:off x="868226" y="1394304"/>
            <a:ext cx="14535943" cy="1297150"/>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Hiển thị toàn bộ hóa đơn của phòng hiện tại, khách hàng có thể xem chi tiết và phàn hồi nếu có sai sót giúp việc quản lý chính xác hơn.</a:t>
            </a:r>
          </a:p>
        </p:txBody>
      </p:sp>
      <p:pic>
        <p:nvPicPr>
          <p:cNvPr id="11" name="Picture 10">
            <a:extLst>
              <a:ext uri="{FF2B5EF4-FFF2-40B4-BE49-F238E27FC236}">
                <a16:creationId xmlns:a16="http://schemas.microsoft.com/office/drawing/2014/main" id="{D2CD7D35-4974-D9FE-7AB6-7826B9EB061E}"/>
              </a:ext>
            </a:extLst>
          </p:cNvPr>
          <p:cNvPicPr>
            <a:picLocks noChangeAspect="1"/>
          </p:cNvPicPr>
          <p:nvPr/>
        </p:nvPicPr>
        <p:blipFill>
          <a:blip r:embed="rId3"/>
          <a:stretch>
            <a:fillRect/>
          </a:stretch>
        </p:blipFill>
        <p:spPr>
          <a:xfrm>
            <a:off x="1613074" y="2950842"/>
            <a:ext cx="14535944" cy="6812527"/>
          </a:xfrm>
          <a:prstGeom prst="rect">
            <a:avLst/>
          </a:prstGeom>
        </p:spPr>
      </p:pic>
      <p:sp>
        <p:nvSpPr>
          <p:cNvPr id="3" name="Oval 2">
            <a:extLst>
              <a:ext uri="{FF2B5EF4-FFF2-40B4-BE49-F238E27FC236}">
                <a16:creationId xmlns:a16="http://schemas.microsoft.com/office/drawing/2014/main" id="{860A8DC1-1B70-C9CB-440F-7777CAE03A3F}"/>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27</a:t>
            </a:r>
          </a:p>
        </p:txBody>
      </p:sp>
    </p:spTree>
    <p:extLst>
      <p:ext uri="{BB962C8B-B14F-4D97-AF65-F5344CB8AC3E}">
        <p14:creationId xmlns:p14="http://schemas.microsoft.com/office/powerpoint/2010/main" val="4185610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CC531F0A-BF09-13CE-F6C7-BB2B7CA9E4FB}"/>
            </a:ext>
          </a:extLst>
        </p:cNvPr>
        <p:cNvGrpSpPr/>
        <p:nvPr/>
      </p:nvGrpSpPr>
      <p:grpSpPr>
        <a:xfrm>
          <a:off x="0" y="0"/>
          <a:ext cx="0" cy="0"/>
          <a:chOff x="0" y="0"/>
          <a:chExt cx="0" cy="0"/>
        </a:xfrm>
      </p:grpSpPr>
      <p:sp>
        <p:nvSpPr>
          <p:cNvPr id="12" name="TextBox 12">
            <a:extLst>
              <a:ext uri="{FF2B5EF4-FFF2-40B4-BE49-F238E27FC236}">
                <a16:creationId xmlns:a16="http://schemas.microsoft.com/office/drawing/2014/main" id="{90E94173-A46B-F9AB-B5D9-51847E5CFF66}"/>
              </a:ext>
            </a:extLst>
          </p:cNvPr>
          <p:cNvSpPr txBox="1"/>
          <p:nvPr/>
        </p:nvSpPr>
        <p:spPr>
          <a:xfrm>
            <a:off x="957986" y="184784"/>
            <a:ext cx="11887200" cy="950132"/>
          </a:xfrm>
          <a:prstGeom prst="rect">
            <a:avLst/>
          </a:prstGeom>
        </p:spPr>
        <p:txBody>
          <a:bodyPr wrap="square" lIns="0" tIns="0" rIns="0" bIns="0" rtlCol="0" anchor="t">
            <a:spAutoFit/>
          </a:bodyPr>
          <a:lstStyle/>
          <a:p>
            <a:pPr marL="0" lvl="0" indent="0" algn="l">
              <a:lnSpc>
                <a:spcPts val="7884"/>
              </a:lnSpc>
              <a:spcBef>
                <a:spcPct val="0"/>
              </a:spcBef>
            </a:pPr>
            <a:r>
              <a:rPr lang="en-US" sz="6000" b="1">
                <a:solidFill>
                  <a:srgbClr val="FFFFFF"/>
                </a:solidFill>
                <a:latin typeface="Bahnschrift SemiLight SemiConde" panose="020B0502040204020203" pitchFamily="34" charset="0"/>
                <a:ea typeface="Tahoma" panose="020B0604030504040204" pitchFamily="34" charset="0"/>
                <a:cs typeface="Tahoma" panose="020B0604030504040204" pitchFamily="34" charset="0"/>
                <a:sym typeface="Almarai Bold"/>
              </a:rPr>
              <a:t>Giao diện phản hồi từ khách hàng</a:t>
            </a:r>
          </a:p>
        </p:txBody>
      </p:sp>
      <p:grpSp>
        <p:nvGrpSpPr>
          <p:cNvPr id="14" name="Group 14">
            <a:extLst>
              <a:ext uri="{FF2B5EF4-FFF2-40B4-BE49-F238E27FC236}">
                <a16:creationId xmlns:a16="http://schemas.microsoft.com/office/drawing/2014/main" id="{9AD373EE-0B06-7C70-2787-465190329171}"/>
              </a:ext>
            </a:extLst>
          </p:cNvPr>
          <p:cNvGrpSpPr/>
          <p:nvPr/>
        </p:nvGrpSpPr>
        <p:grpSpPr>
          <a:xfrm>
            <a:off x="17185160" y="1038184"/>
            <a:ext cx="5754080" cy="8220114"/>
            <a:chOff x="0" y="0"/>
            <a:chExt cx="4445000" cy="6350000"/>
          </a:xfrm>
        </p:grpSpPr>
        <p:sp>
          <p:nvSpPr>
            <p:cNvPr id="15" name="Freeform 15">
              <a:extLst>
                <a:ext uri="{FF2B5EF4-FFF2-40B4-BE49-F238E27FC236}">
                  <a16:creationId xmlns:a16="http://schemas.microsoft.com/office/drawing/2014/main" id="{75D732C2-DF07-BCA9-41EC-E93967A561EC}"/>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6" name="Group 16">
            <a:extLst>
              <a:ext uri="{FF2B5EF4-FFF2-40B4-BE49-F238E27FC236}">
                <a16:creationId xmlns:a16="http://schemas.microsoft.com/office/drawing/2014/main" id="{59748E1C-1237-7E93-2449-67A4687C115E}"/>
              </a:ext>
            </a:extLst>
          </p:cNvPr>
          <p:cNvGrpSpPr/>
          <p:nvPr/>
        </p:nvGrpSpPr>
        <p:grpSpPr>
          <a:xfrm>
            <a:off x="14664277" y="-871079"/>
            <a:ext cx="1683983" cy="2405689"/>
            <a:chOff x="0" y="0"/>
            <a:chExt cx="4445000" cy="6350000"/>
          </a:xfrm>
        </p:grpSpPr>
        <p:sp>
          <p:nvSpPr>
            <p:cNvPr id="17" name="Freeform 17">
              <a:extLst>
                <a:ext uri="{FF2B5EF4-FFF2-40B4-BE49-F238E27FC236}">
                  <a16:creationId xmlns:a16="http://schemas.microsoft.com/office/drawing/2014/main" id="{DC43023A-F04A-1EE4-8F63-35F17310E647}"/>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8" name="Group 18">
            <a:extLst>
              <a:ext uri="{FF2B5EF4-FFF2-40B4-BE49-F238E27FC236}">
                <a16:creationId xmlns:a16="http://schemas.microsoft.com/office/drawing/2014/main" id="{EFD8A73E-5EBB-17C8-7BBA-EE6FA06B8DC3}"/>
              </a:ext>
            </a:extLst>
          </p:cNvPr>
          <p:cNvGrpSpPr/>
          <p:nvPr/>
        </p:nvGrpSpPr>
        <p:grpSpPr>
          <a:xfrm rot="5400000">
            <a:off x="16417309" y="1645890"/>
            <a:ext cx="841991" cy="841991"/>
            <a:chOff x="0" y="0"/>
            <a:chExt cx="812800" cy="812800"/>
          </a:xfrm>
        </p:grpSpPr>
        <p:sp>
          <p:nvSpPr>
            <p:cNvPr id="19" name="Freeform 19">
              <a:extLst>
                <a:ext uri="{FF2B5EF4-FFF2-40B4-BE49-F238E27FC236}">
                  <a16:creationId xmlns:a16="http://schemas.microsoft.com/office/drawing/2014/main" id="{62EE24A8-0F3B-AFDF-2128-2BFA980FEB2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0" name="Group 20">
            <a:extLst>
              <a:ext uri="{FF2B5EF4-FFF2-40B4-BE49-F238E27FC236}">
                <a16:creationId xmlns:a16="http://schemas.microsoft.com/office/drawing/2014/main" id="{3D2A82C6-EAD7-EBA8-E5B9-A9E76D8415CE}"/>
              </a:ext>
            </a:extLst>
          </p:cNvPr>
          <p:cNvGrpSpPr/>
          <p:nvPr/>
        </p:nvGrpSpPr>
        <p:grpSpPr>
          <a:xfrm rot="5400000">
            <a:off x="-420996" y="5633452"/>
            <a:ext cx="841991" cy="841991"/>
            <a:chOff x="0" y="0"/>
            <a:chExt cx="812800" cy="812800"/>
          </a:xfrm>
        </p:grpSpPr>
        <p:sp>
          <p:nvSpPr>
            <p:cNvPr id="21" name="Freeform 21">
              <a:extLst>
                <a:ext uri="{FF2B5EF4-FFF2-40B4-BE49-F238E27FC236}">
                  <a16:creationId xmlns:a16="http://schemas.microsoft.com/office/drawing/2014/main" id="{85BA9D6F-814B-F35D-8859-D8CE48601C3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4" name="Group 24">
            <a:extLst>
              <a:ext uri="{FF2B5EF4-FFF2-40B4-BE49-F238E27FC236}">
                <a16:creationId xmlns:a16="http://schemas.microsoft.com/office/drawing/2014/main" id="{4C04B0CF-9EC6-7538-6F7E-126556071653}"/>
              </a:ext>
            </a:extLst>
          </p:cNvPr>
          <p:cNvGrpSpPr/>
          <p:nvPr/>
        </p:nvGrpSpPr>
        <p:grpSpPr>
          <a:xfrm rot="5400000">
            <a:off x="228600" y="54671"/>
            <a:ext cx="1224824" cy="1224824"/>
            <a:chOff x="0" y="0"/>
            <a:chExt cx="812800" cy="812800"/>
          </a:xfrm>
        </p:grpSpPr>
        <p:sp>
          <p:nvSpPr>
            <p:cNvPr id="25" name="Freeform 25">
              <a:extLst>
                <a:ext uri="{FF2B5EF4-FFF2-40B4-BE49-F238E27FC236}">
                  <a16:creationId xmlns:a16="http://schemas.microsoft.com/office/drawing/2014/main" id="{7318DF4A-6FD9-BE23-82A3-D0FFEA6823C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9" name="Group 22">
            <a:extLst>
              <a:ext uri="{FF2B5EF4-FFF2-40B4-BE49-F238E27FC236}">
                <a16:creationId xmlns:a16="http://schemas.microsoft.com/office/drawing/2014/main" id="{C520F6DA-125E-40F6-8A4B-0E19544FA7C8}"/>
              </a:ext>
            </a:extLst>
          </p:cNvPr>
          <p:cNvGrpSpPr/>
          <p:nvPr/>
        </p:nvGrpSpPr>
        <p:grpSpPr>
          <a:xfrm>
            <a:off x="16149018" y="7562041"/>
            <a:ext cx="2374761" cy="3392515"/>
            <a:chOff x="0" y="0"/>
            <a:chExt cx="4445000" cy="6350000"/>
          </a:xfrm>
        </p:grpSpPr>
        <p:sp>
          <p:nvSpPr>
            <p:cNvPr id="10" name="Freeform 23">
              <a:extLst>
                <a:ext uri="{FF2B5EF4-FFF2-40B4-BE49-F238E27FC236}">
                  <a16:creationId xmlns:a16="http://schemas.microsoft.com/office/drawing/2014/main" id="{20786C8F-5056-D1E6-6C28-5616E245B8F6}"/>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5">
            <a:extLst>
              <a:ext uri="{FF2B5EF4-FFF2-40B4-BE49-F238E27FC236}">
                <a16:creationId xmlns:a16="http://schemas.microsoft.com/office/drawing/2014/main" id="{4F30570B-D4FB-7F2B-A4E0-0FFC6CEA291F}"/>
              </a:ext>
            </a:extLst>
          </p:cNvPr>
          <p:cNvGrpSpPr/>
          <p:nvPr/>
        </p:nvGrpSpPr>
        <p:grpSpPr>
          <a:xfrm rot="-10800000">
            <a:off x="-3041035" y="6667500"/>
            <a:ext cx="4494459" cy="6420656"/>
            <a:chOff x="0" y="0"/>
            <a:chExt cx="4445000" cy="6350000"/>
          </a:xfrm>
        </p:grpSpPr>
        <p:sp>
          <p:nvSpPr>
            <p:cNvPr id="5" name="Freeform 6">
              <a:extLst>
                <a:ext uri="{FF2B5EF4-FFF2-40B4-BE49-F238E27FC236}">
                  <a16:creationId xmlns:a16="http://schemas.microsoft.com/office/drawing/2014/main" id="{0E73B351-2B00-F7D4-15A6-4B0FD4CEE8ED}"/>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2" name="TextBox 1">
            <a:extLst>
              <a:ext uri="{FF2B5EF4-FFF2-40B4-BE49-F238E27FC236}">
                <a16:creationId xmlns:a16="http://schemas.microsoft.com/office/drawing/2014/main" id="{5562DFEF-11B6-94B8-F3AF-AB68CFFD82DD}"/>
              </a:ext>
            </a:extLst>
          </p:cNvPr>
          <p:cNvSpPr txBox="1"/>
          <p:nvPr/>
        </p:nvSpPr>
        <p:spPr>
          <a:xfrm>
            <a:off x="868226" y="1394304"/>
            <a:ext cx="14535943" cy="1297150"/>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Khách hàng có thể thực hiện phản hồi những thông tin đến với quản lý, yêu cầu quản lý khắc phục những yêu cầu đến từ khách hang.</a:t>
            </a:r>
          </a:p>
        </p:txBody>
      </p:sp>
      <p:pic>
        <p:nvPicPr>
          <p:cNvPr id="6" name="Picture 5">
            <a:extLst>
              <a:ext uri="{FF2B5EF4-FFF2-40B4-BE49-F238E27FC236}">
                <a16:creationId xmlns:a16="http://schemas.microsoft.com/office/drawing/2014/main" id="{C049F8B4-595F-E2F4-34F8-F908BF50CD71}"/>
              </a:ext>
            </a:extLst>
          </p:cNvPr>
          <p:cNvPicPr>
            <a:picLocks noChangeAspect="1"/>
          </p:cNvPicPr>
          <p:nvPr/>
        </p:nvPicPr>
        <p:blipFill>
          <a:blip r:embed="rId3"/>
          <a:stretch>
            <a:fillRect/>
          </a:stretch>
        </p:blipFill>
        <p:spPr>
          <a:xfrm>
            <a:off x="1453424" y="2950842"/>
            <a:ext cx="13674228" cy="6578295"/>
          </a:xfrm>
          <a:prstGeom prst="rect">
            <a:avLst/>
          </a:prstGeom>
        </p:spPr>
      </p:pic>
      <p:sp>
        <p:nvSpPr>
          <p:cNvPr id="3" name="Oval 2">
            <a:extLst>
              <a:ext uri="{FF2B5EF4-FFF2-40B4-BE49-F238E27FC236}">
                <a16:creationId xmlns:a16="http://schemas.microsoft.com/office/drawing/2014/main" id="{0CD640F3-137C-083F-E34C-E26CEDC0EC17}"/>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28</a:t>
            </a:r>
          </a:p>
        </p:txBody>
      </p:sp>
    </p:spTree>
    <p:extLst>
      <p:ext uri="{BB962C8B-B14F-4D97-AF65-F5344CB8AC3E}">
        <p14:creationId xmlns:p14="http://schemas.microsoft.com/office/powerpoint/2010/main" val="3006545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52D4AAA4-C46C-0291-1CC3-A7AE2695079B}"/>
            </a:ext>
          </a:extLst>
        </p:cNvPr>
        <p:cNvGrpSpPr/>
        <p:nvPr/>
      </p:nvGrpSpPr>
      <p:grpSpPr>
        <a:xfrm>
          <a:off x="0" y="0"/>
          <a:ext cx="0" cy="0"/>
          <a:chOff x="0" y="0"/>
          <a:chExt cx="0" cy="0"/>
        </a:xfrm>
      </p:grpSpPr>
      <p:grpSp>
        <p:nvGrpSpPr>
          <p:cNvPr id="14" name="Group 14">
            <a:extLst>
              <a:ext uri="{FF2B5EF4-FFF2-40B4-BE49-F238E27FC236}">
                <a16:creationId xmlns:a16="http://schemas.microsoft.com/office/drawing/2014/main" id="{DDC44234-8965-BF30-73DA-7C047B51F306}"/>
              </a:ext>
            </a:extLst>
          </p:cNvPr>
          <p:cNvGrpSpPr/>
          <p:nvPr/>
        </p:nvGrpSpPr>
        <p:grpSpPr>
          <a:xfrm>
            <a:off x="17185160" y="1038184"/>
            <a:ext cx="5754080" cy="8220114"/>
            <a:chOff x="0" y="0"/>
            <a:chExt cx="4445000" cy="6350000"/>
          </a:xfrm>
        </p:grpSpPr>
        <p:sp>
          <p:nvSpPr>
            <p:cNvPr id="15" name="Freeform 15">
              <a:extLst>
                <a:ext uri="{FF2B5EF4-FFF2-40B4-BE49-F238E27FC236}">
                  <a16:creationId xmlns:a16="http://schemas.microsoft.com/office/drawing/2014/main" id="{F783B90D-B241-E448-7252-5F8EC7BAE745}"/>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6" name="Group 16">
            <a:extLst>
              <a:ext uri="{FF2B5EF4-FFF2-40B4-BE49-F238E27FC236}">
                <a16:creationId xmlns:a16="http://schemas.microsoft.com/office/drawing/2014/main" id="{2101D74F-52FC-7165-8CA8-D42683105A7D}"/>
              </a:ext>
            </a:extLst>
          </p:cNvPr>
          <p:cNvGrpSpPr/>
          <p:nvPr/>
        </p:nvGrpSpPr>
        <p:grpSpPr>
          <a:xfrm>
            <a:off x="14664277" y="-871079"/>
            <a:ext cx="1683983" cy="2405689"/>
            <a:chOff x="0" y="0"/>
            <a:chExt cx="4445000" cy="6350000"/>
          </a:xfrm>
        </p:grpSpPr>
        <p:sp>
          <p:nvSpPr>
            <p:cNvPr id="17" name="Freeform 17">
              <a:extLst>
                <a:ext uri="{FF2B5EF4-FFF2-40B4-BE49-F238E27FC236}">
                  <a16:creationId xmlns:a16="http://schemas.microsoft.com/office/drawing/2014/main" id="{14019260-EEF1-3236-A9E3-2AA60DA8DB01}"/>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8" name="Group 18">
            <a:extLst>
              <a:ext uri="{FF2B5EF4-FFF2-40B4-BE49-F238E27FC236}">
                <a16:creationId xmlns:a16="http://schemas.microsoft.com/office/drawing/2014/main" id="{3447696F-42FD-72C5-049B-60F0A0F117BA}"/>
              </a:ext>
            </a:extLst>
          </p:cNvPr>
          <p:cNvGrpSpPr/>
          <p:nvPr/>
        </p:nvGrpSpPr>
        <p:grpSpPr>
          <a:xfrm rot="5400000">
            <a:off x="16417309" y="1645890"/>
            <a:ext cx="841991" cy="841991"/>
            <a:chOff x="0" y="0"/>
            <a:chExt cx="812800" cy="812800"/>
          </a:xfrm>
        </p:grpSpPr>
        <p:sp>
          <p:nvSpPr>
            <p:cNvPr id="19" name="Freeform 19">
              <a:extLst>
                <a:ext uri="{FF2B5EF4-FFF2-40B4-BE49-F238E27FC236}">
                  <a16:creationId xmlns:a16="http://schemas.microsoft.com/office/drawing/2014/main" id="{70679DFA-72E9-5D15-AFAB-296676A20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0" name="Group 20">
            <a:extLst>
              <a:ext uri="{FF2B5EF4-FFF2-40B4-BE49-F238E27FC236}">
                <a16:creationId xmlns:a16="http://schemas.microsoft.com/office/drawing/2014/main" id="{10ADE6DD-5E8C-321B-6571-559959347A08}"/>
              </a:ext>
            </a:extLst>
          </p:cNvPr>
          <p:cNvGrpSpPr/>
          <p:nvPr/>
        </p:nvGrpSpPr>
        <p:grpSpPr>
          <a:xfrm rot="5400000">
            <a:off x="-420996" y="5633452"/>
            <a:ext cx="841991" cy="841991"/>
            <a:chOff x="0" y="0"/>
            <a:chExt cx="812800" cy="812800"/>
          </a:xfrm>
        </p:grpSpPr>
        <p:sp>
          <p:nvSpPr>
            <p:cNvPr id="21" name="Freeform 21">
              <a:extLst>
                <a:ext uri="{FF2B5EF4-FFF2-40B4-BE49-F238E27FC236}">
                  <a16:creationId xmlns:a16="http://schemas.microsoft.com/office/drawing/2014/main" id="{3DCFDD10-BFA9-D0E7-4455-2B5D17BB706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4" name="Group 24">
            <a:extLst>
              <a:ext uri="{FF2B5EF4-FFF2-40B4-BE49-F238E27FC236}">
                <a16:creationId xmlns:a16="http://schemas.microsoft.com/office/drawing/2014/main" id="{0DB98F74-BE35-31FA-EB71-B895B2762027}"/>
              </a:ext>
            </a:extLst>
          </p:cNvPr>
          <p:cNvGrpSpPr/>
          <p:nvPr/>
        </p:nvGrpSpPr>
        <p:grpSpPr>
          <a:xfrm rot="5400000">
            <a:off x="-669675" y="193007"/>
            <a:ext cx="1224824" cy="1224824"/>
            <a:chOff x="0" y="0"/>
            <a:chExt cx="812800" cy="812800"/>
          </a:xfrm>
        </p:grpSpPr>
        <p:sp>
          <p:nvSpPr>
            <p:cNvPr id="25" name="Freeform 25">
              <a:extLst>
                <a:ext uri="{FF2B5EF4-FFF2-40B4-BE49-F238E27FC236}">
                  <a16:creationId xmlns:a16="http://schemas.microsoft.com/office/drawing/2014/main" id="{210A6891-7468-E06D-16FA-137384FECAF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9" name="Group 22">
            <a:extLst>
              <a:ext uri="{FF2B5EF4-FFF2-40B4-BE49-F238E27FC236}">
                <a16:creationId xmlns:a16="http://schemas.microsoft.com/office/drawing/2014/main" id="{094A99FA-445F-5517-AD49-9A252AA13D5E}"/>
              </a:ext>
            </a:extLst>
          </p:cNvPr>
          <p:cNvGrpSpPr/>
          <p:nvPr/>
        </p:nvGrpSpPr>
        <p:grpSpPr>
          <a:xfrm>
            <a:off x="17671749" y="7886700"/>
            <a:ext cx="2374761" cy="3392515"/>
            <a:chOff x="0" y="0"/>
            <a:chExt cx="4445000" cy="6350000"/>
          </a:xfrm>
        </p:grpSpPr>
        <p:sp>
          <p:nvSpPr>
            <p:cNvPr id="10" name="Freeform 23">
              <a:extLst>
                <a:ext uri="{FF2B5EF4-FFF2-40B4-BE49-F238E27FC236}">
                  <a16:creationId xmlns:a16="http://schemas.microsoft.com/office/drawing/2014/main" id="{A65B69E8-3FC7-667E-0A3D-BD7B1C0C5062}"/>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5">
            <a:extLst>
              <a:ext uri="{FF2B5EF4-FFF2-40B4-BE49-F238E27FC236}">
                <a16:creationId xmlns:a16="http://schemas.microsoft.com/office/drawing/2014/main" id="{A668384D-851C-B9B1-8C44-2CE38C49A288}"/>
              </a:ext>
            </a:extLst>
          </p:cNvPr>
          <p:cNvGrpSpPr/>
          <p:nvPr/>
        </p:nvGrpSpPr>
        <p:grpSpPr>
          <a:xfrm rot="-10800000">
            <a:off x="-3041035" y="7076672"/>
            <a:ext cx="4494459" cy="6420656"/>
            <a:chOff x="0" y="0"/>
            <a:chExt cx="4445000" cy="6350000"/>
          </a:xfrm>
        </p:grpSpPr>
        <p:sp>
          <p:nvSpPr>
            <p:cNvPr id="5" name="Freeform 6">
              <a:extLst>
                <a:ext uri="{FF2B5EF4-FFF2-40B4-BE49-F238E27FC236}">
                  <a16:creationId xmlns:a16="http://schemas.microsoft.com/office/drawing/2014/main" id="{51BCFDD1-AD7E-0010-9566-2609E1C70AC3}"/>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3" name="TextBox 2">
            <a:extLst>
              <a:ext uri="{FF2B5EF4-FFF2-40B4-BE49-F238E27FC236}">
                <a16:creationId xmlns:a16="http://schemas.microsoft.com/office/drawing/2014/main" id="{AFBEB3CC-5C55-1A71-EBA3-F7E7E5AB6575}"/>
              </a:ext>
            </a:extLst>
          </p:cNvPr>
          <p:cNvSpPr txBox="1"/>
          <p:nvPr/>
        </p:nvSpPr>
        <p:spPr>
          <a:xfrm>
            <a:off x="555149" y="198196"/>
            <a:ext cx="15087600" cy="1184042"/>
          </a:xfrm>
          <a:prstGeom prst="rect">
            <a:avLst/>
          </a:prstGeom>
          <a:noFill/>
        </p:spPr>
        <p:txBody>
          <a:bodyPr wrap="square" rtlCol="0">
            <a:spAutoFit/>
          </a:bodyPr>
          <a:lstStyle/>
          <a:p>
            <a:pPr>
              <a:lnSpc>
                <a:spcPct val="150000"/>
              </a:lnSpc>
            </a:pPr>
            <a:r>
              <a:rPr lang="en-US" sz="5400" b="1">
                <a:solidFill>
                  <a:schemeClr val="bg1">
                    <a:lumMod val="95000"/>
                  </a:schemeClr>
                </a:solidFill>
                <a:latin typeface="Segoe UI Black" panose="020B0A02040204020203" pitchFamily="34" charset="0"/>
                <a:ea typeface="Segoe UI Black" panose="020B0A02040204020203" pitchFamily="34" charset="0"/>
              </a:rPr>
              <a:t>TỔNG KẾT</a:t>
            </a:r>
          </a:p>
        </p:txBody>
      </p:sp>
      <p:graphicFrame>
        <p:nvGraphicFramePr>
          <p:cNvPr id="26" name="Table 25">
            <a:extLst>
              <a:ext uri="{FF2B5EF4-FFF2-40B4-BE49-F238E27FC236}">
                <a16:creationId xmlns:a16="http://schemas.microsoft.com/office/drawing/2014/main" id="{9F985943-87D2-9F34-EB5F-4DA99182F956}"/>
              </a:ext>
            </a:extLst>
          </p:cNvPr>
          <p:cNvGraphicFramePr>
            <a:graphicFrameLocks noGrp="1"/>
          </p:cNvGraphicFramePr>
          <p:nvPr>
            <p:extLst>
              <p:ext uri="{D42A27DB-BD31-4B8C-83A1-F6EECF244321}">
                <p14:modId xmlns:p14="http://schemas.microsoft.com/office/powerpoint/2010/main" val="808285662"/>
              </p:ext>
            </p:extLst>
          </p:nvPr>
        </p:nvGraphicFramePr>
        <p:xfrm>
          <a:off x="1028700" y="2909283"/>
          <a:ext cx="16423160" cy="3566160"/>
        </p:xfrm>
        <a:graphic>
          <a:graphicData uri="http://schemas.openxmlformats.org/drawingml/2006/table">
            <a:tbl>
              <a:tblPr firstRow="1" bandRow="1">
                <a:tableStyleId>{5C22544A-7EE6-4342-B048-85BDC9FD1C3A}</a:tableStyleId>
              </a:tblPr>
              <a:tblGrid>
                <a:gridCol w="9067800">
                  <a:extLst>
                    <a:ext uri="{9D8B030D-6E8A-4147-A177-3AD203B41FA5}">
                      <a16:colId xmlns:a16="http://schemas.microsoft.com/office/drawing/2014/main" val="2466923223"/>
                    </a:ext>
                  </a:extLst>
                </a:gridCol>
                <a:gridCol w="7355360">
                  <a:extLst>
                    <a:ext uri="{9D8B030D-6E8A-4147-A177-3AD203B41FA5}">
                      <a16:colId xmlns:a16="http://schemas.microsoft.com/office/drawing/2014/main" val="3134571031"/>
                    </a:ext>
                  </a:extLst>
                </a:gridCol>
              </a:tblGrid>
              <a:tr h="370840">
                <a:tc>
                  <a:txBody>
                    <a:bodyPr/>
                    <a:lstStyle/>
                    <a:p>
                      <a:pPr algn="ctr"/>
                      <a:r>
                        <a:rPr lang="en-US" sz="3600"/>
                        <a:t>KẾT QUẢ ĐẠT ĐƯỢC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t>NỘI DUNG CHƯA HOÀN THÀNH</a:t>
                      </a:r>
                    </a:p>
                  </a:txBody>
                  <a:tcPr/>
                </a:tc>
                <a:extLst>
                  <a:ext uri="{0D108BD9-81ED-4DB2-BD59-A6C34878D82A}">
                    <a16:rowId xmlns:a16="http://schemas.microsoft.com/office/drawing/2014/main" val="524559830"/>
                  </a:ext>
                </a:extLst>
              </a:tr>
              <a:tr h="370840">
                <a:tc>
                  <a:txBody>
                    <a:bodyPr/>
                    <a:lstStyle/>
                    <a:p>
                      <a:r>
                        <a:rPr lang="en-US" sz="2400" kern="1200">
                          <a:solidFill>
                            <a:schemeClr val="dk1"/>
                          </a:solidFill>
                          <a:latin typeface="Tahoma" panose="020B0604030504040204" pitchFamily="34" charset="0"/>
                          <a:ea typeface="Tahoma" panose="020B0604030504040204" pitchFamily="34" charset="0"/>
                          <a:cs typeface="Tahoma" panose="020B0604030504040204" pitchFamily="34" charset="0"/>
                        </a:rPr>
                        <a:t>Phần mềm quản lý căn hộ</a:t>
                      </a:r>
                    </a:p>
                  </a:txBody>
                  <a:tcPr/>
                </a:tc>
                <a:tc>
                  <a:txBody>
                    <a:bodyPr/>
                    <a:lstStyle/>
                    <a:p>
                      <a:pPr marL="0" algn="l" defTabSz="914400" rtl="0" eaLnBrk="1" latinLnBrk="0" hangingPunct="1"/>
                      <a:r>
                        <a:rPr lang="en-US" sz="2400" kern="1200">
                          <a:solidFill>
                            <a:schemeClr val="dk1"/>
                          </a:solidFill>
                          <a:latin typeface="Tahoma" panose="020B0604030504040204" pitchFamily="34" charset="0"/>
                          <a:ea typeface="Tahoma" panose="020B0604030504040204" pitchFamily="34" charset="0"/>
                          <a:cs typeface="Tahoma" panose="020B0604030504040204" pitchFamily="34" charset="0"/>
                        </a:rPr>
                        <a:t>Tối ưu hiệu suất phần mềm </a:t>
                      </a:r>
                    </a:p>
                  </a:txBody>
                  <a:tcPr/>
                </a:tc>
                <a:extLst>
                  <a:ext uri="{0D108BD9-81ED-4DB2-BD59-A6C34878D82A}">
                    <a16:rowId xmlns:a16="http://schemas.microsoft.com/office/drawing/2014/main" val="3230667787"/>
                  </a:ext>
                </a:extLst>
              </a:tr>
              <a:tr h="370840">
                <a:tc>
                  <a:txBody>
                    <a:bodyPr/>
                    <a:lstStyle/>
                    <a:p>
                      <a:r>
                        <a:rPr lang="en-US" sz="2400" kern="1200">
                          <a:solidFill>
                            <a:schemeClr val="dk1"/>
                          </a:solidFill>
                          <a:latin typeface="Tahoma" panose="020B0604030504040204" pitchFamily="34" charset="0"/>
                          <a:ea typeface="Tahoma" panose="020B0604030504040204" pitchFamily="34" charset="0"/>
                          <a:cs typeface="Tahoma" panose="020B0604030504040204" pitchFamily="34" charset="0"/>
                        </a:rPr>
                        <a:t>Quản lý toàn bộ thông tin hệ thống</a:t>
                      </a:r>
                    </a:p>
                  </a:txBody>
                  <a:tcPr/>
                </a:tc>
                <a:tc>
                  <a:txBody>
                    <a:bodyPr/>
                    <a:lstStyle/>
                    <a:p>
                      <a:pPr marL="0" algn="l" defTabSz="914400" rtl="0" eaLnBrk="1" latinLnBrk="0" hangingPunct="1"/>
                      <a:r>
                        <a:rPr lang="en-US" sz="2400" kern="1200">
                          <a:solidFill>
                            <a:schemeClr val="dk1"/>
                          </a:solidFill>
                          <a:latin typeface="Tahoma" panose="020B0604030504040204" pitchFamily="34" charset="0"/>
                          <a:ea typeface="Tahoma" panose="020B0604030504040204" pitchFamily="34" charset="0"/>
                          <a:cs typeface="Tahoma" panose="020B0604030504040204" pitchFamily="34" charset="0"/>
                        </a:rPr>
                        <a:t>Tính linh động của phần mềm </a:t>
                      </a:r>
                    </a:p>
                  </a:txBody>
                  <a:tcPr/>
                </a:tc>
                <a:extLst>
                  <a:ext uri="{0D108BD9-81ED-4DB2-BD59-A6C34878D82A}">
                    <a16:rowId xmlns:a16="http://schemas.microsoft.com/office/drawing/2014/main" val="352934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2400" kern="1200">
                          <a:solidFill>
                            <a:schemeClr val="dk1"/>
                          </a:solidFill>
                          <a:latin typeface="Tahoma" panose="020B0604030504040204" pitchFamily="34" charset="0"/>
                          <a:ea typeface="Tahoma" panose="020B0604030504040204" pitchFamily="34" charset="0"/>
                          <a:cs typeface="Tahoma" panose="020B0604030504040204" pitchFamily="34" charset="0"/>
                        </a:rPr>
                        <a:t>Tạo chức năng thanh toán / Thanh toán online (chuyển khoản). </a:t>
                      </a:r>
                      <a:endParaRPr lang="en-US" sz="2400" kern="120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kern="1200">
                        <a:solidFill>
                          <a:schemeClr val="dk1"/>
                        </a:solidFill>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130366004"/>
                  </a:ext>
                </a:extLst>
              </a:tr>
              <a:tr h="370840">
                <a:tc>
                  <a:txBody>
                    <a:bodyPr/>
                    <a:lstStyle/>
                    <a:p>
                      <a:r>
                        <a:rPr lang="en-US" sz="2800"/>
                        <a:t>W</a:t>
                      </a:r>
                      <a:r>
                        <a:rPr lang="vi-VN" sz="2800"/>
                        <a:t>ebsite quản lý phòng, kê khai thông tin dân cư phòng.</a:t>
                      </a:r>
                      <a:endParaRPr lang="en-US" sz="2800"/>
                    </a:p>
                  </a:txBody>
                  <a:tcPr/>
                </a:tc>
                <a:tc>
                  <a:txBody>
                    <a:bodyPr/>
                    <a:lstStyle/>
                    <a:p>
                      <a:endParaRPr lang="en-US" sz="2800"/>
                    </a:p>
                  </a:txBody>
                  <a:tcPr/>
                </a:tc>
                <a:extLst>
                  <a:ext uri="{0D108BD9-81ED-4DB2-BD59-A6C34878D82A}">
                    <a16:rowId xmlns:a16="http://schemas.microsoft.com/office/drawing/2014/main" val="3447389621"/>
                  </a:ext>
                </a:extLst>
              </a:tr>
              <a:tr h="370840">
                <a:tc>
                  <a:txBody>
                    <a:bodyPr/>
                    <a:lstStyle/>
                    <a:p>
                      <a:r>
                        <a:rPr lang="en-US" sz="2800"/>
                        <a:t>Quản lý tổng doanh thu theo tháng/ năm.</a:t>
                      </a:r>
                    </a:p>
                  </a:txBody>
                  <a:tcPr/>
                </a:tc>
                <a:tc>
                  <a:txBody>
                    <a:bodyPr/>
                    <a:lstStyle/>
                    <a:p>
                      <a:endParaRPr lang="en-US" sz="2800"/>
                    </a:p>
                  </a:txBody>
                  <a:tcPr/>
                </a:tc>
                <a:extLst>
                  <a:ext uri="{0D108BD9-81ED-4DB2-BD59-A6C34878D82A}">
                    <a16:rowId xmlns:a16="http://schemas.microsoft.com/office/drawing/2014/main" val="537714372"/>
                  </a:ext>
                </a:extLst>
              </a:tr>
              <a:tr h="370840">
                <a:tc>
                  <a:txBody>
                    <a:bodyPr/>
                    <a:lstStyle/>
                    <a:p>
                      <a:r>
                        <a:rPr lang="en-US" sz="2800" dirty="0" err="1"/>
                        <a:t>Triển</a:t>
                      </a:r>
                      <a:r>
                        <a:rPr lang="en-US" sz="2800" dirty="0"/>
                        <a:t> </a:t>
                      </a:r>
                      <a:r>
                        <a:rPr lang="en-US" sz="2800" dirty="0" err="1"/>
                        <a:t>khai</a:t>
                      </a:r>
                      <a:r>
                        <a:rPr lang="vi-VN" sz="2800" dirty="0"/>
                        <a:t> và kiểm thử các chức năng</a:t>
                      </a:r>
                      <a:endParaRPr lang="en-US" sz="2800" dirty="0"/>
                    </a:p>
                  </a:txBody>
                  <a:tcPr/>
                </a:tc>
                <a:tc>
                  <a:txBody>
                    <a:bodyPr/>
                    <a:lstStyle/>
                    <a:p>
                      <a:endParaRPr lang="en-US" sz="2800" dirty="0"/>
                    </a:p>
                  </a:txBody>
                  <a:tcPr/>
                </a:tc>
                <a:extLst>
                  <a:ext uri="{0D108BD9-81ED-4DB2-BD59-A6C34878D82A}">
                    <a16:rowId xmlns:a16="http://schemas.microsoft.com/office/drawing/2014/main" val="4065210107"/>
                  </a:ext>
                </a:extLst>
              </a:tr>
            </a:tbl>
          </a:graphicData>
        </a:graphic>
      </p:graphicFrame>
      <p:sp>
        <p:nvSpPr>
          <p:cNvPr id="2" name="Oval 1">
            <a:extLst>
              <a:ext uri="{FF2B5EF4-FFF2-40B4-BE49-F238E27FC236}">
                <a16:creationId xmlns:a16="http://schemas.microsoft.com/office/drawing/2014/main" id="{1E40ABF1-BFA9-1519-3301-2DFAA065D2D3}"/>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29</a:t>
            </a:r>
          </a:p>
        </p:txBody>
      </p:sp>
    </p:spTree>
    <p:extLst>
      <p:ext uri="{BB962C8B-B14F-4D97-AF65-F5344CB8AC3E}">
        <p14:creationId xmlns:p14="http://schemas.microsoft.com/office/powerpoint/2010/main" val="2084116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5A83F5-F531-803A-947E-086E85E69559}"/>
              </a:ext>
            </a:extLst>
          </p:cNvPr>
          <p:cNvSpPr txBox="1"/>
          <p:nvPr/>
        </p:nvSpPr>
        <p:spPr>
          <a:xfrm>
            <a:off x="381000" y="190500"/>
            <a:ext cx="15087600" cy="1184042"/>
          </a:xfrm>
          <a:prstGeom prst="rect">
            <a:avLst/>
          </a:prstGeom>
          <a:noFill/>
        </p:spPr>
        <p:txBody>
          <a:bodyPr wrap="square" rtlCol="0">
            <a:spAutoFit/>
          </a:bodyPr>
          <a:lstStyle/>
          <a:p>
            <a:pPr>
              <a:lnSpc>
                <a:spcPct val="150000"/>
              </a:lnSpc>
            </a:pPr>
            <a:r>
              <a:rPr lang="en-US" sz="5400" b="1">
                <a:solidFill>
                  <a:schemeClr val="bg1">
                    <a:lumMod val="95000"/>
                  </a:schemeClr>
                </a:solidFill>
                <a:latin typeface="Segoe UI Black" panose="020B0A02040204020203" pitchFamily="34" charset="0"/>
                <a:ea typeface="Segoe UI Black" panose="020B0A02040204020203" pitchFamily="34" charset="0"/>
              </a:rPr>
              <a:t>LỜI CẢM ƠN</a:t>
            </a:r>
          </a:p>
        </p:txBody>
      </p:sp>
      <p:sp>
        <p:nvSpPr>
          <p:cNvPr id="12" name="TextBox 11">
            <a:extLst>
              <a:ext uri="{FF2B5EF4-FFF2-40B4-BE49-F238E27FC236}">
                <a16:creationId xmlns:a16="http://schemas.microsoft.com/office/drawing/2014/main" id="{52A758C8-7665-3985-5B10-ABBEA3249D51}"/>
              </a:ext>
            </a:extLst>
          </p:cNvPr>
          <p:cNvSpPr txBox="1"/>
          <p:nvPr/>
        </p:nvSpPr>
        <p:spPr>
          <a:xfrm>
            <a:off x="381000" y="2095500"/>
            <a:ext cx="17602200" cy="6432530"/>
          </a:xfrm>
          <a:prstGeom prst="rect">
            <a:avLst/>
          </a:prstGeom>
          <a:noFill/>
        </p:spPr>
        <p:txBody>
          <a:bodyPr wrap="square">
            <a:spAutoFit/>
          </a:bodyPr>
          <a:lstStyle/>
          <a:p>
            <a:pPr marL="114300" indent="0" algn="just">
              <a:buFont typeface="Arial" pitchFamily="34" charset="0"/>
              <a:buNone/>
            </a:pPr>
            <a:r>
              <a:rPr lang="vi-VN" sz="3200">
                <a:solidFill>
                  <a:schemeClr val="bg1"/>
                </a:solidFill>
                <a:latin typeface="Tahoma" panose="020B0604030504040204" pitchFamily="34" charset="0"/>
                <a:ea typeface="Tahoma" panose="020B0604030504040204" pitchFamily="34" charset="0"/>
                <a:cs typeface="Tahoma" panose="020B0604030504040204" pitchFamily="34" charset="0"/>
              </a:rPr>
              <a:t>Nhóm em xin gửi lời cảm ơn chân thành đến:</a:t>
            </a:r>
          </a:p>
          <a:p>
            <a:pPr algn="just"/>
            <a:endParaRPr lang="en-US" sz="3200" b="1">
              <a:solidFill>
                <a:schemeClr val="bg1"/>
              </a:solidFill>
              <a:latin typeface="Tahoma" panose="020B0604030504040204" pitchFamily="34" charset="0"/>
              <a:ea typeface="Tahoma" panose="020B0604030504040204" pitchFamily="34" charset="0"/>
              <a:cs typeface="Tahoma" panose="020B0604030504040204" pitchFamily="34" charset="0"/>
            </a:endParaRPr>
          </a:p>
          <a:p>
            <a:pPr algn="just"/>
            <a:r>
              <a:rPr lang="en-US" sz="32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3200" b="1">
                <a:solidFill>
                  <a:schemeClr val="bg1"/>
                </a:solidFill>
                <a:latin typeface="Tahoma" panose="020B0604030504040204" pitchFamily="34" charset="0"/>
                <a:ea typeface="Tahoma" panose="020B0604030504040204" pitchFamily="34" charset="0"/>
                <a:cs typeface="Tahoma" panose="020B0604030504040204" pitchFamily="34" charset="0"/>
              </a:rPr>
              <a:t>Thầy cô khoa Công nghệ Thông tin</a:t>
            </a:r>
            <a:r>
              <a:rPr lang="vi-VN" sz="3200">
                <a:solidFill>
                  <a:schemeClr val="bg1"/>
                </a:solidFill>
                <a:latin typeface="Tahoma" panose="020B0604030504040204" pitchFamily="34" charset="0"/>
                <a:ea typeface="Tahoma" panose="020B0604030504040204" pitchFamily="34" charset="0"/>
                <a:cs typeface="Tahoma" panose="020B0604030504040204" pitchFamily="34" charset="0"/>
              </a:rPr>
              <a:t>, Trường Đại học Công nghiệp Thực phẩm TP.HCM, </a:t>
            </a:r>
            <a:r>
              <a:rPr lang="en-US" sz="32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3200">
                <a:solidFill>
                  <a:schemeClr val="bg1"/>
                </a:solidFill>
                <a:latin typeface="Tahoma" panose="020B0604030504040204" pitchFamily="34" charset="0"/>
                <a:ea typeface="Tahoma" panose="020B0604030504040204" pitchFamily="34" charset="0"/>
                <a:cs typeface="Tahoma" panose="020B0604030504040204" pitchFamily="34" charset="0"/>
              </a:rPr>
              <a:t>đã truyền đạt những kiến thức quý báu trong suốt thời gian học tập.</a:t>
            </a:r>
          </a:p>
          <a:p>
            <a:pPr algn="just"/>
            <a:endParaRPr lang="en-US" sz="3200">
              <a:solidFill>
                <a:schemeClr val="bg1"/>
              </a:solidFill>
              <a:latin typeface="Tahoma" panose="020B0604030504040204" pitchFamily="34" charset="0"/>
              <a:ea typeface="Tahoma" panose="020B0604030504040204" pitchFamily="34" charset="0"/>
              <a:cs typeface="Tahoma" panose="020B0604030504040204" pitchFamily="34" charset="0"/>
            </a:endParaRPr>
          </a:p>
          <a:p>
            <a:pPr algn="just"/>
            <a:r>
              <a:rPr lang="en-US" sz="32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3200">
                <a:solidFill>
                  <a:schemeClr val="bg1"/>
                </a:solidFill>
                <a:latin typeface="Tahoma" panose="020B0604030504040204" pitchFamily="34" charset="0"/>
                <a:ea typeface="Tahoma" panose="020B0604030504040204" pitchFamily="34" charset="0"/>
                <a:cs typeface="Tahoma" panose="020B0604030504040204" pitchFamily="34" charset="0"/>
              </a:rPr>
              <a:t>Đặc biệt, xin bày tỏ lòng biết ơn sâu sắc đến </a:t>
            </a:r>
            <a:r>
              <a:rPr lang="vi-VN" sz="3200" b="1">
                <a:solidFill>
                  <a:schemeClr val="bg1"/>
                </a:solidFill>
                <a:latin typeface="Tahoma" panose="020B0604030504040204" pitchFamily="34" charset="0"/>
                <a:ea typeface="Tahoma" panose="020B0604030504040204" pitchFamily="34" charset="0"/>
                <a:cs typeface="Tahoma" panose="020B0604030504040204" pitchFamily="34" charset="0"/>
              </a:rPr>
              <a:t>thầy Nguyễn Văn Tùng</a:t>
            </a:r>
            <a:r>
              <a:rPr lang="vi-VN" sz="3200">
                <a:solidFill>
                  <a:schemeClr val="bg1"/>
                </a:solidFill>
                <a:latin typeface="Tahoma" panose="020B0604030504040204" pitchFamily="34" charset="0"/>
                <a:ea typeface="Tahoma" panose="020B0604030504040204" pitchFamily="34" charset="0"/>
                <a:cs typeface="Tahoma" panose="020B0604030504040204" pitchFamily="34" charset="0"/>
              </a:rPr>
              <a:t>, người đã tận tình </a:t>
            </a:r>
            <a:r>
              <a:rPr lang="en-US" sz="32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3200">
                <a:solidFill>
                  <a:schemeClr val="bg1"/>
                </a:solidFill>
                <a:latin typeface="Tahoma" panose="020B0604030504040204" pitchFamily="34" charset="0"/>
                <a:ea typeface="Tahoma" panose="020B0604030504040204" pitchFamily="34" charset="0"/>
                <a:cs typeface="Tahoma" panose="020B0604030504040204" pitchFamily="34" charset="0"/>
              </a:rPr>
              <a:t>hướng dẫn và hỗ trợ nhóm trong quá trình thực hiện đồ án.</a:t>
            </a:r>
          </a:p>
          <a:p>
            <a:pPr algn="just"/>
            <a:endParaRPr lang="en-US" sz="3200">
              <a:solidFill>
                <a:schemeClr val="bg1"/>
              </a:solidFill>
              <a:latin typeface="Tahoma" panose="020B0604030504040204" pitchFamily="34" charset="0"/>
              <a:ea typeface="Tahoma" panose="020B0604030504040204" pitchFamily="34" charset="0"/>
              <a:cs typeface="Tahoma" panose="020B0604030504040204" pitchFamily="34" charset="0"/>
            </a:endParaRPr>
          </a:p>
          <a:p>
            <a:pPr algn="just"/>
            <a:r>
              <a:rPr lang="en-US" sz="32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3200">
                <a:solidFill>
                  <a:schemeClr val="bg1"/>
                </a:solidFill>
                <a:latin typeface="Tahoma" panose="020B0604030504040204" pitchFamily="34" charset="0"/>
                <a:ea typeface="Tahoma" panose="020B0604030504040204" pitchFamily="34" charset="0"/>
                <a:cs typeface="Tahoma" panose="020B0604030504040204" pitchFamily="34" charset="0"/>
              </a:rPr>
              <a:t>Cuối cùng, xin gửi lời cảm ơn đến </a:t>
            </a:r>
            <a:r>
              <a:rPr lang="vi-VN" sz="3200" b="1">
                <a:solidFill>
                  <a:schemeClr val="bg1"/>
                </a:solidFill>
                <a:latin typeface="Tahoma" panose="020B0604030504040204" pitchFamily="34" charset="0"/>
                <a:ea typeface="Tahoma" panose="020B0604030504040204" pitchFamily="34" charset="0"/>
                <a:cs typeface="Tahoma" panose="020B0604030504040204" pitchFamily="34" charset="0"/>
              </a:rPr>
              <a:t>gia đình</a:t>
            </a:r>
            <a:r>
              <a:rPr lang="vi-VN" sz="3200">
                <a:solidFill>
                  <a:schemeClr val="bg1"/>
                </a:solidFill>
                <a:latin typeface="Tahoma" panose="020B0604030504040204" pitchFamily="34" charset="0"/>
                <a:ea typeface="Tahoma" panose="020B0604030504040204" pitchFamily="34" charset="0"/>
                <a:cs typeface="Tahoma" panose="020B0604030504040204" pitchFamily="34" charset="0"/>
              </a:rPr>
              <a:t> đã luôn động viên, ủng hộ về mặt tinh thần và </a:t>
            </a:r>
            <a:r>
              <a:rPr lang="en-US" sz="32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3200">
                <a:solidFill>
                  <a:schemeClr val="bg1"/>
                </a:solidFill>
                <a:latin typeface="Tahoma" panose="020B0604030504040204" pitchFamily="34" charset="0"/>
                <a:ea typeface="Tahoma" panose="020B0604030504040204" pitchFamily="34" charset="0"/>
                <a:cs typeface="Tahoma" panose="020B0604030504040204" pitchFamily="34" charset="0"/>
              </a:rPr>
              <a:t>tạo điều kiện tốt</a:t>
            </a:r>
            <a:r>
              <a:rPr lang="en-US" sz="32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3200">
                <a:solidFill>
                  <a:schemeClr val="bg1"/>
                </a:solidFill>
                <a:latin typeface="Tahoma" panose="020B0604030504040204" pitchFamily="34" charset="0"/>
                <a:ea typeface="Tahoma" panose="020B0604030504040204" pitchFamily="34" charset="0"/>
                <a:cs typeface="Tahoma" panose="020B0604030504040204" pitchFamily="34" charset="0"/>
              </a:rPr>
              <a:t>nhất cho việc học tập.</a:t>
            </a:r>
            <a:endParaRPr lang="en-US" sz="3200">
              <a:solidFill>
                <a:schemeClr val="bg1"/>
              </a:solidFill>
              <a:latin typeface="Tahoma" panose="020B0604030504040204" pitchFamily="34" charset="0"/>
              <a:ea typeface="Tahoma" panose="020B0604030504040204" pitchFamily="34" charset="0"/>
              <a:cs typeface="Tahoma" panose="020B0604030504040204" pitchFamily="34" charset="0"/>
            </a:endParaRPr>
          </a:p>
          <a:p>
            <a:pPr algn="just"/>
            <a:endParaRPr lang="en-US" sz="3200">
              <a:solidFill>
                <a:schemeClr val="bg1"/>
              </a:solidFill>
              <a:latin typeface="Tahoma" panose="020B0604030504040204" pitchFamily="34" charset="0"/>
              <a:ea typeface="Tahoma" panose="020B0604030504040204" pitchFamily="34" charset="0"/>
              <a:cs typeface="Tahoma" panose="020B0604030504040204" pitchFamily="34" charset="0"/>
            </a:endParaRPr>
          </a:p>
          <a:p>
            <a:pPr algn="just"/>
            <a:r>
              <a:rPr lang="en-US" sz="320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3200">
                <a:solidFill>
                  <a:schemeClr val="bg1"/>
                </a:solidFill>
                <a:latin typeface="Tahoma" panose="020B0604030504040204" pitchFamily="34" charset="0"/>
                <a:ea typeface="Tahoma" panose="020B0604030504040204" pitchFamily="34" charset="0"/>
                <a:cs typeface="Tahoma" panose="020B0604030504040204" pitchFamily="34" charset="0"/>
              </a:rPr>
              <a:t>Nhóm em xin chân thành cảm ơn!</a:t>
            </a:r>
          </a:p>
          <a:p>
            <a:pPr algn="just"/>
            <a:endParaRPr lang="vi-VN" sz="28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 name="Oval 1">
            <a:extLst>
              <a:ext uri="{FF2B5EF4-FFF2-40B4-BE49-F238E27FC236}">
                <a16:creationId xmlns:a16="http://schemas.microsoft.com/office/drawing/2014/main" id="{5AB029B1-DD79-E9ED-E109-035BFA381DF2}"/>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30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99C23B9F-390C-8B82-ACA5-2B93FFC67769}"/>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68257CD0-8557-3419-4F5F-E572E45DB8D2}"/>
              </a:ext>
            </a:extLst>
          </p:cNvPr>
          <p:cNvSpPr txBox="1"/>
          <p:nvPr/>
        </p:nvSpPr>
        <p:spPr>
          <a:xfrm>
            <a:off x="10886" y="5109029"/>
            <a:ext cx="18288000" cy="2430537"/>
          </a:xfrm>
          <a:prstGeom prst="rect">
            <a:avLst/>
          </a:prstGeom>
          <a:noFill/>
        </p:spPr>
        <p:txBody>
          <a:bodyPr wrap="square" rtlCol="0">
            <a:spAutoFit/>
          </a:bodyPr>
          <a:lstStyle/>
          <a:p>
            <a:pPr algn="ctr">
              <a:lnSpc>
                <a:spcPct val="150000"/>
              </a:lnSpc>
            </a:pPr>
            <a:r>
              <a:rPr lang="en-US" sz="5400" b="1">
                <a:solidFill>
                  <a:schemeClr val="bg1">
                    <a:lumMod val="95000"/>
                  </a:schemeClr>
                </a:solidFill>
                <a:latin typeface="Segoe UI Black" panose="020B0A02040204020203" pitchFamily="34" charset="0"/>
                <a:ea typeface="Segoe UI Black" panose="020B0A02040204020203" pitchFamily="34" charset="0"/>
              </a:rPr>
              <a:t>CẢM ƠN THẦY CÔ VÀ CÁC BẠN</a:t>
            </a:r>
          </a:p>
          <a:p>
            <a:pPr algn="ctr">
              <a:lnSpc>
                <a:spcPct val="150000"/>
              </a:lnSpc>
            </a:pPr>
            <a:r>
              <a:rPr lang="en-US" sz="5400" b="1">
                <a:solidFill>
                  <a:schemeClr val="bg1">
                    <a:lumMod val="95000"/>
                  </a:schemeClr>
                </a:solidFill>
                <a:latin typeface="Segoe UI Black" panose="020B0A02040204020203" pitchFamily="34" charset="0"/>
                <a:ea typeface="Segoe UI Black" panose="020B0A02040204020203" pitchFamily="34" charset="0"/>
              </a:rPr>
              <a:t>ĐÃ LẮNG NGHE</a:t>
            </a:r>
          </a:p>
        </p:txBody>
      </p:sp>
      <p:pic>
        <p:nvPicPr>
          <p:cNvPr id="29" name="Picture 28">
            <a:extLst>
              <a:ext uri="{FF2B5EF4-FFF2-40B4-BE49-F238E27FC236}">
                <a16:creationId xmlns:a16="http://schemas.microsoft.com/office/drawing/2014/main" id="{34C9DD1F-806A-3B26-5B6D-72E067B05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2761" y="1866900"/>
            <a:ext cx="3524250" cy="2857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4037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5700335" y="-2279250"/>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a:off x="-5173055" y="-2043171"/>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7" name="TextBox 6">
            <a:extLst>
              <a:ext uri="{FF2B5EF4-FFF2-40B4-BE49-F238E27FC236}">
                <a16:creationId xmlns:a16="http://schemas.microsoft.com/office/drawing/2014/main" id="{673EC4E8-D2D3-F391-BBE5-EAF7E3F49B71}"/>
              </a:ext>
            </a:extLst>
          </p:cNvPr>
          <p:cNvSpPr txBox="1"/>
          <p:nvPr/>
        </p:nvSpPr>
        <p:spPr>
          <a:xfrm>
            <a:off x="-3733800" y="722966"/>
            <a:ext cx="14093370" cy="1015663"/>
          </a:xfrm>
          <a:prstGeom prst="rect">
            <a:avLst/>
          </a:prstGeom>
          <a:noFill/>
        </p:spPr>
        <p:txBody>
          <a:bodyPr wrap="square">
            <a:spAutoFit/>
          </a:bodyPr>
          <a:lstStyle/>
          <a:p>
            <a:pPr algn="ctr"/>
            <a:r>
              <a:rPr lang="en-US" sz="6000" b="1">
                <a:solidFill>
                  <a:schemeClr val="bg1"/>
                </a:solidFill>
                <a:latin typeface="Tahoma" panose="020B0604030504040204" pitchFamily="34" charset="0"/>
                <a:ea typeface="Tahoma" panose="020B0604030504040204" pitchFamily="34" charset="0"/>
                <a:cs typeface="Tahoma" panose="020B0604030504040204" pitchFamily="34" charset="0"/>
              </a:rPr>
              <a:t>NỘI DUNG</a:t>
            </a:r>
          </a:p>
        </p:txBody>
      </p:sp>
      <p:grpSp>
        <p:nvGrpSpPr>
          <p:cNvPr id="24" name="Group 23">
            <a:extLst>
              <a:ext uri="{FF2B5EF4-FFF2-40B4-BE49-F238E27FC236}">
                <a16:creationId xmlns:a16="http://schemas.microsoft.com/office/drawing/2014/main" id="{8C9098FC-7E0B-0725-66D4-41A5D5ED667A}"/>
              </a:ext>
            </a:extLst>
          </p:cNvPr>
          <p:cNvGrpSpPr/>
          <p:nvPr/>
        </p:nvGrpSpPr>
        <p:grpSpPr>
          <a:xfrm>
            <a:off x="1447800" y="2324100"/>
            <a:ext cx="928944" cy="911914"/>
            <a:chOff x="1376223" y="3029354"/>
            <a:chExt cx="928944" cy="911914"/>
          </a:xfrm>
        </p:grpSpPr>
        <p:grpSp>
          <p:nvGrpSpPr>
            <p:cNvPr id="8" name="Group 2">
              <a:extLst>
                <a:ext uri="{FF2B5EF4-FFF2-40B4-BE49-F238E27FC236}">
                  <a16:creationId xmlns:a16="http://schemas.microsoft.com/office/drawing/2014/main" id="{98093461-C527-D84E-9464-6866C9002E2C}"/>
                </a:ext>
              </a:extLst>
            </p:cNvPr>
            <p:cNvGrpSpPr/>
            <p:nvPr/>
          </p:nvGrpSpPr>
          <p:grpSpPr>
            <a:xfrm>
              <a:off x="1393253" y="3029354"/>
              <a:ext cx="911914" cy="911914"/>
              <a:chOff x="0" y="0"/>
              <a:chExt cx="812800" cy="812800"/>
            </a:xfrm>
          </p:grpSpPr>
          <p:sp>
            <p:nvSpPr>
              <p:cNvPr id="9" name="Freeform 3">
                <a:extLst>
                  <a:ext uri="{FF2B5EF4-FFF2-40B4-BE49-F238E27FC236}">
                    <a16:creationId xmlns:a16="http://schemas.microsoft.com/office/drawing/2014/main" id="{90934810-F6F0-E5A7-8067-4EAFCB01FAB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10" name="TextBox 4">
                <a:extLst>
                  <a:ext uri="{FF2B5EF4-FFF2-40B4-BE49-F238E27FC236}">
                    <a16:creationId xmlns:a16="http://schemas.microsoft.com/office/drawing/2014/main" id="{F11317AC-F543-9C7A-0156-C99004D16FAE}"/>
                  </a:ext>
                </a:extLst>
              </p:cNvPr>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20" name="TextBox 21">
              <a:extLst>
                <a:ext uri="{FF2B5EF4-FFF2-40B4-BE49-F238E27FC236}">
                  <a16:creationId xmlns:a16="http://schemas.microsoft.com/office/drawing/2014/main" id="{1B999E24-AEBD-1025-E6BC-465A6C621B83}"/>
                </a:ext>
              </a:extLst>
            </p:cNvPr>
            <p:cNvSpPr txBox="1"/>
            <p:nvPr/>
          </p:nvSpPr>
          <p:spPr>
            <a:xfrm>
              <a:off x="1376223" y="3104765"/>
              <a:ext cx="880028" cy="684892"/>
            </a:xfrm>
            <a:prstGeom prst="rect">
              <a:avLst/>
            </a:prstGeom>
          </p:spPr>
          <p:txBody>
            <a:bodyPr lIns="0" tIns="0" rIns="0" bIns="0" rtlCol="0" anchor="t">
              <a:spAutoFit/>
            </a:bodyPr>
            <a:lstStyle/>
            <a:p>
              <a:pPr marL="0" lvl="0" indent="0" algn="ctr">
                <a:lnSpc>
                  <a:spcPts val="5526"/>
                </a:lnSpc>
                <a:spcBef>
                  <a:spcPct val="0"/>
                </a:spcBef>
              </a:pPr>
              <a:r>
                <a:rPr lang="en-US" sz="4004" b="1">
                  <a:solidFill>
                    <a:srgbClr val="051D40"/>
                  </a:solidFill>
                  <a:latin typeface="Almarai Bold"/>
                  <a:ea typeface="Almarai Bold"/>
                  <a:cs typeface="Almarai Bold"/>
                  <a:sym typeface="Almarai Bold"/>
                </a:rPr>
                <a:t>01</a:t>
              </a:r>
            </a:p>
          </p:txBody>
        </p:sp>
      </p:grpSp>
      <p:grpSp>
        <p:nvGrpSpPr>
          <p:cNvPr id="25" name="Group 24">
            <a:extLst>
              <a:ext uri="{FF2B5EF4-FFF2-40B4-BE49-F238E27FC236}">
                <a16:creationId xmlns:a16="http://schemas.microsoft.com/office/drawing/2014/main" id="{7E78D6F3-7466-7506-37B8-EAA893C61283}"/>
              </a:ext>
            </a:extLst>
          </p:cNvPr>
          <p:cNvGrpSpPr/>
          <p:nvPr/>
        </p:nvGrpSpPr>
        <p:grpSpPr>
          <a:xfrm>
            <a:off x="1447800" y="3719271"/>
            <a:ext cx="928944" cy="911914"/>
            <a:chOff x="2305167" y="4513588"/>
            <a:chExt cx="928944" cy="911914"/>
          </a:xfrm>
        </p:grpSpPr>
        <p:grpSp>
          <p:nvGrpSpPr>
            <p:cNvPr id="11" name="Group 5">
              <a:extLst>
                <a:ext uri="{FF2B5EF4-FFF2-40B4-BE49-F238E27FC236}">
                  <a16:creationId xmlns:a16="http://schemas.microsoft.com/office/drawing/2014/main" id="{FC62504E-B9EC-9B5A-E021-AA7F685FB5AD}"/>
                </a:ext>
              </a:extLst>
            </p:cNvPr>
            <p:cNvGrpSpPr/>
            <p:nvPr/>
          </p:nvGrpSpPr>
          <p:grpSpPr>
            <a:xfrm>
              <a:off x="2322197" y="4513588"/>
              <a:ext cx="911914" cy="911914"/>
              <a:chOff x="0" y="0"/>
              <a:chExt cx="812800" cy="812800"/>
            </a:xfrm>
          </p:grpSpPr>
          <p:sp>
            <p:nvSpPr>
              <p:cNvPr id="12" name="Freeform 6">
                <a:extLst>
                  <a:ext uri="{FF2B5EF4-FFF2-40B4-BE49-F238E27FC236}">
                    <a16:creationId xmlns:a16="http://schemas.microsoft.com/office/drawing/2014/main" id="{106E3CDA-B528-F09B-B175-CD0632F091D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13" name="TextBox 7">
                <a:extLst>
                  <a:ext uri="{FF2B5EF4-FFF2-40B4-BE49-F238E27FC236}">
                    <a16:creationId xmlns:a16="http://schemas.microsoft.com/office/drawing/2014/main" id="{090EB117-6920-9446-19BD-D87483BC4CF8}"/>
                  </a:ext>
                </a:extLst>
              </p:cNvPr>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21" name="TextBox 22">
              <a:extLst>
                <a:ext uri="{FF2B5EF4-FFF2-40B4-BE49-F238E27FC236}">
                  <a16:creationId xmlns:a16="http://schemas.microsoft.com/office/drawing/2014/main" id="{E0837CF5-0AA8-1C66-8A30-F40A335A671F}"/>
                </a:ext>
              </a:extLst>
            </p:cNvPr>
            <p:cNvSpPr txBox="1"/>
            <p:nvPr/>
          </p:nvSpPr>
          <p:spPr>
            <a:xfrm>
              <a:off x="2305167" y="4588999"/>
              <a:ext cx="880028" cy="684892"/>
            </a:xfrm>
            <a:prstGeom prst="rect">
              <a:avLst/>
            </a:prstGeom>
          </p:spPr>
          <p:txBody>
            <a:bodyPr lIns="0" tIns="0" rIns="0" bIns="0" rtlCol="0" anchor="t">
              <a:spAutoFit/>
            </a:bodyPr>
            <a:lstStyle/>
            <a:p>
              <a:pPr marL="0" lvl="0" indent="0" algn="ctr">
                <a:lnSpc>
                  <a:spcPts val="5526"/>
                </a:lnSpc>
                <a:spcBef>
                  <a:spcPct val="0"/>
                </a:spcBef>
              </a:pPr>
              <a:r>
                <a:rPr lang="en-US" sz="4004" b="1">
                  <a:solidFill>
                    <a:srgbClr val="051D40"/>
                  </a:solidFill>
                  <a:latin typeface="Almarai Bold"/>
                  <a:ea typeface="Almarai Bold"/>
                  <a:cs typeface="Almarai Bold"/>
                  <a:sym typeface="Almarai Bold"/>
                </a:rPr>
                <a:t>02</a:t>
              </a:r>
            </a:p>
          </p:txBody>
        </p:sp>
      </p:grpSp>
      <p:grpSp>
        <p:nvGrpSpPr>
          <p:cNvPr id="26" name="Group 25">
            <a:extLst>
              <a:ext uri="{FF2B5EF4-FFF2-40B4-BE49-F238E27FC236}">
                <a16:creationId xmlns:a16="http://schemas.microsoft.com/office/drawing/2014/main" id="{ACCC4821-8BB6-4277-7A46-449DDBAED0DE}"/>
              </a:ext>
            </a:extLst>
          </p:cNvPr>
          <p:cNvGrpSpPr/>
          <p:nvPr/>
        </p:nvGrpSpPr>
        <p:grpSpPr>
          <a:xfrm>
            <a:off x="1447800" y="5114442"/>
            <a:ext cx="928943" cy="911914"/>
            <a:chOff x="3529705" y="6077353"/>
            <a:chExt cx="928943" cy="911914"/>
          </a:xfrm>
        </p:grpSpPr>
        <p:grpSp>
          <p:nvGrpSpPr>
            <p:cNvPr id="14" name="Group 8">
              <a:extLst>
                <a:ext uri="{FF2B5EF4-FFF2-40B4-BE49-F238E27FC236}">
                  <a16:creationId xmlns:a16="http://schemas.microsoft.com/office/drawing/2014/main" id="{BAC068E3-23D3-5043-C348-94C2FAD8DEFC}"/>
                </a:ext>
              </a:extLst>
            </p:cNvPr>
            <p:cNvGrpSpPr/>
            <p:nvPr/>
          </p:nvGrpSpPr>
          <p:grpSpPr>
            <a:xfrm>
              <a:off x="3546734" y="6077353"/>
              <a:ext cx="911914" cy="911914"/>
              <a:chOff x="0" y="0"/>
              <a:chExt cx="812800" cy="812800"/>
            </a:xfrm>
          </p:grpSpPr>
          <p:sp>
            <p:nvSpPr>
              <p:cNvPr id="15" name="Freeform 9">
                <a:extLst>
                  <a:ext uri="{FF2B5EF4-FFF2-40B4-BE49-F238E27FC236}">
                    <a16:creationId xmlns:a16="http://schemas.microsoft.com/office/drawing/2014/main" id="{754209B8-E52A-1C0A-04EA-787C04FE616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16" name="TextBox 10">
                <a:extLst>
                  <a:ext uri="{FF2B5EF4-FFF2-40B4-BE49-F238E27FC236}">
                    <a16:creationId xmlns:a16="http://schemas.microsoft.com/office/drawing/2014/main" id="{D6102AD3-19CD-9D17-9BCA-192641FBAF5E}"/>
                  </a:ext>
                </a:extLst>
              </p:cNvPr>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22" name="TextBox 23">
              <a:extLst>
                <a:ext uri="{FF2B5EF4-FFF2-40B4-BE49-F238E27FC236}">
                  <a16:creationId xmlns:a16="http://schemas.microsoft.com/office/drawing/2014/main" id="{683270D1-A568-038F-2DD4-B099F6AED8D4}"/>
                </a:ext>
              </a:extLst>
            </p:cNvPr>
            <p:cNvSpPr txBox="1"/>
            <p:nvPr/>
          </p:nvSpPr>
          <p:spPr>
            <a:xfrm>
              <a:off x="3529705" y="6152764"/>
              <a:ext cx="880028" cy="684892"/>
            </a:xfrm>
            <a:prstGeom prst="rect">
              <a:avLst/>
            </a:prstGeom>
          </p:spPr>
          <p:txBody>
            <a:bodyPr lIns="0" tIns="0" rIns="0" bIns="0" rtlCol="0" anchor="t">
              <a:spAutoFit/>
            </a:bodyPr>
            <a:lstStyle/>
            <a:p>
              <a:pPr marL="0" lvl="0" indent="0" algn="ctr">
                <a:lnSpc>
                  <a:spcPts val="5526"/>
                </a:lnSpc>
                <a:spcBef>
                  <a:spcPct val="0"/>
                </a:spcBef>
              </a:pPr>
              <a:r>
                <a:rPr lang="en-US" sz="4004" b="1">
                  <a:solidFill>
                    <a:srgbClr val="051D40"/>
                  </a:solidFill>
                  <a:latin typeface="Almarai Bold"/>
                  <a:ea typeface="Almarai Bold"/>
                  <a:cs typeface="Almarai Bold"/>
                  <a:sym typeface="Almarai Bold"/>
                </a:rPr>
                <a:t>03</a:t>
              </a:r>
            </a:p>
          </p:txBody>
        </p:sp>
      </p:grpSp>
      <p:grpSp>
        <p:nvGrpSpPr>
          <p:cNvPr id="27" name="Group 26">
            <a:extLst>
              <a:ext uri="{FF2B5EF4-FFF2-40B4-BE49-F238E27FC236}">
                <a16:creationId xmlns:a16="http://schemas.microsoft.com/office/drawing/2014/main" id="{1D0078D7-D091-59A6-3C87-3B35C372F07D}"/>
              </a:ext>
            </a:extLst>
          </p:cNvPr>
          <p:cNvGrpSpPr/>
          <p:nvPr/>
        </p:nvGrpSpPr>
        <p:grpSpPr>
          <a:xfrm>
            <a:off x="1447800" y="6509613"/>
            <a:ext cx="928944" cy="911914"/>
            <a:chOff x="4754242" y="7641767"/>
            <a:chExt cx="928944" cy="911914"/>
          </a:xfrm>
        </p:grpSpPr>
        <p:grpSp>
          <p:nvGrpSpPr>
            <p:cNvPr id="17" name="Group 11">
              <a:extLst>
                <a:ext uri="{FF2B5EF4-FFF2-40B4-BE49-F238E27FC236}">
                  <a16:creationId xmlns:a16="http://schemas.microsoft.com/office/drawing/2014/main" id="{0C83162F-5570-557A-21FD-ABE14CEBB066}"/>
                </a:ext>
              </a:extLst>
            </p:cNvPr>
            <p:cNvGrpSpPr/>
            <p:nvPr/>
          </p:nvGrpSpPr>
          <p:grpSpPr>
            <a:xfrm>
              <a:off x="4771272" y="7641767"/>
              <a:ext cx="911914" cy="911914"/>
              <a:chOff x="0" y="0"/>
              <a:chExt cx="812800" cy="812800"/>
            </a:xfrm>
          </p:grpSpPr>
          <p:sp>
            <p:nvSpPr>
              <p:cNvPr id="18" name="Freeform 12">
                <a:extLst>
                  <a:ext uri="{FF2B5EF4-FFF2-40B4-BE49-F238E27FC236}">
                    <a16:creationId xmlns:a16="http://schemas.microsoft.com/office/drawing/2014/main" id="{2796A604-D25B-733F-4A1C-50F09E19002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19" name="TextBox 13">
                <a:extLst>
                  <a:ext uri="{FF2B5EF4-FFF2-40B4-BE49-F238E27FC236}">
                    <a16:creationId xmlns:a16="http://schemas.microsoft.com/office/drawing/2014/main" id="{5D9C28F0-9F0D-E9CA-4729-5B4AC96376CD}"/>
                  </a:ext>
                </a:extLst>
              </p:cNvPr>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23" name="TextBox 24">
              <a:extLst>
                <a:ext uri="{FF2B5EF4-FFF2-40B4-BE49-F238E27FC236}">
                  <a16:creationId xmlns:a16="http://schemas.microsoft.com/office/drawing/2014/main" id="{07C0597C-F997-3623-4F78-496326A82C0F}"/>
                </a:ext>
              </a:extLst>
            </p:cNvPr>
            <p:cNvSpPr txBox="1"/>
            <p:nvPr/>
          </p:nvSpPr>
          <p:spPr>
            <a:xfrm>
              <a:off x="4754242" y="7717179"/>
              <a:ext cx="880028" cy="684892"/>
            </a:xfrm>
            <a:prstGeom prst="rect">
              <a:avLst/>
            </a:prstGeom>
          </p:spPr>
          <p:txBody>
            <a:bodyPr lIns="0" tIns="0" rIns="0" bIns="0" rtlCol="0" anchor="t">
              <a:spAutoFit/>
            </a:bodyPr>
            <a:lstStyle/>
            <a:p>
              <a:pPr marL="0" lvl="0" indent="0" algn="ctr">
                <a:lnSpc>
                  <a:spcPts val="5526"/>
                </a:lnSpc>
                <a:spcBef>
                  <a:spcPct val="0"/>
                </a:spcBef>
              </a:pPr>
              <a:r>
                <a:rPr lang="en-US" sz="4004" b="1">
                  <a:solidFill>
                    <a:srgbClr val="051D40"/>
                  </a:solidFill>
                  <a:latin typeface="Almarai Bold"/>
                  <a:ea typeface="Almarai Bold"/>
                  <a:cs typeface="Almarai Bold"/>
                  <a:sym typeface="Almarai Bold"/>
                </a:rPr>
                <a:t>04</a:t>
              </a:r>
            </a:p>
          </p:txBody>
        </p:sp>
      </p:grpSp>
      <p:grpSp>
        <p:nvGrpSpPr>
          <p:cNvPr id="28" name="Group 27">
            <a:extLst>
              <a:ext uri="{FF2B5EF4-FFF2-40B4-BE49-F238E27FC236}">
                <a16:creationId xmlns:a16="http://schemas.microsoft.com/office/drawing/2014/main" id="{552D3FD5-BE9D-0D0E-DD2B-4D886C41061F}"/>
              </a:ext>
            </a:extLst>
          </p:cNvPr>
          <p:cNvGrpSpPr/>
          <p:nvPr/>
        </p:nvGrpSpPr>
        <p:grpSpPr>
          <a:xfrm>
            <a:off x="1447800" y="7904784"/>
            <a:ext cx="928944" cy="911914"/>
            <a:chOff x="4754242" y="7641767"/>
            <a:chExt cx="928944" cy="911914"/>
          </a:xfrm>
        </p:grpSpPr>
        <p:grpSp>
          <p:nvGrpSpPr>
            <p:cNvPr id="29" name="Group 11">
              <a:extLst>
                <a:ext uri="{FF2B5EF4-FFF2-40B4-BE49-F238E27FC236}">
                  <a16:creationId xmlns:a16="http://schemas.microsoft.com/office/drawing/2014/main" id="{EEEEC55A-5845-67C1-4EDD-022CA35DE0B7}"/>
                </a:ext>
              </a:extLst>
            </p:cNvPr>
            <p:cNvGrpSpPr/>
            <p:nvPr/>
          </p:nvGrpSpPr>
          <p:grpSpPr>
            <a:xfrm>
              <a:off x="4771272" y="7641767"/>
              <a:ext cx="911914" cy="911914"/>
              <a:chOff x="0" y="0"/>
              <a:chExt cx="812800" cy="812800"/>
            </a:xfrm>
          </p:grpSpPr>
          <p:sp>
            <p:nvSpPr>
              <p:cNvPr id="31" name="Freeform 12">
                <a:extLst>
                  <a:ext uri="{FF2B5EF4-FFF2-40B4-BE49-F238E27FC236}">
                    <a16:creationId xmlns:a16="http://schemas.microsoft.com/office/drawing/2014/main" id="{D4391B00-F284-689B-F72B-E9AAB32C056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32" name="TextBox 13">
                <a:extLst>
                  <a:ext uri="{FF2B5EF4-FFF2-40B4-BE49-F238E27FC236}">
                    <a16:creationId xmlns:a16="http://schemas.microsoft.com/office/drawing/2014/main" id="{82F3700E-E23E-6E86-49A9-E8F2F17FCB23}"/>
                  </a:ext>
                </a:extLst>
              </p:cNvPr>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30" name="TextBox 24">
              <a:extLst>
                <a:ext uri="{FF2B5EF4-FFF2-40B4-BE49-F238E27FC236}">
                  <a16:creationId xmlns:a16="http://schemas.microsoft.com/office/drawing/2014/main" id="{F5610327-1E41-7E30-2410-FBF9EA557DAA}"/>
                </a:ext>
              </a:extLst>
            </p:cNvPr>
            <p:cNvSpPr txBox="1"/>
            <p:nvPr/>
          </p:nvSpPr>
          <p:spPr>
            <a:xfrm>
              <a:off x="4754242" y="7717179"/>
              <a:ext cx="880028" cy="705321"/>
            </a:xfrm>
            <a:prstGeom prst="rect">
              <a:avLst/>
            </a:prstGeom>
          </p:spPr>
          <p:txBody>
            <a:bodyPr lIns="0" tIns="0" rIns="0" bIns="0" rtlCol="0" anchor="t">
              <a:spAutoFit/>
            </a:bodyPr>
            <a:lstStyle/>
            <a:p>
              <a:pPr marL="0" lvl="0" indent="0" algn="ctr">
                <a:lnSpc>
                  <a:spcPts val="5526"/>
                </a:lnSpc>
                <a:spcBef>
                  <a:spcPct val="0"/>
                </a:spcBef>
              </a:pPr>
              <a:r>
                <a:rPr lang="en-US" sz="4004" b="1">
                  <a:solidFill>
                    <a:srgbClr val="051D40"/>
                  </a:solidFill>
                  <a:latin typeface="Almarai Bold"/>
                  <a:ea typeface="Almarai Bold"/>
                  <a:cs typeface="Almarai Bold"/>
                  <a:sym typeface="Almarai Bold"/>
                </a:rPr>
                <a:t>05</a:t>
              </a:r>
            </a:p>
          </p:txBody>
        </p:sp>
      </p:grpSp>
      <p:sp>
        <p:nvSpPr>
          <p:cNvPr id="33" name="Rectangle: Rounded Corners 32">
            <a:extLst>
              <a:ext uri="{FF2B5EF4-FFF2-40B4-BE49-F238E27FC236}">
                <a16:creationId xmlns:a16="http://schemas.microsoft.com/office/drawing/2014/main" id="{C6C3BBC7-05D7-7C00-40EF-E0FC4C274F1F}"/>
              </a:ext>
            </a:extLst>
          </p:cNvPr>
          <p:cNvSpPr/>
          <p:nvPr/>
        </p:nvSpPr>
        <p:spPr>
          <a:xfrm>
            <a:off x="2819400" y="2324100"/>
            <a:ext cx="6019800" cy="911914"/>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latin typeface="Tahoma" panose="020B0604030504040204" pitchFamily="34" charset="0"/>
                <a:ea typeface="Tahoma" panose="020B0604030504040204" pitchFamily="34" charset="0"/>
                <a:cs typeface="Tahoma" panose="020B0604030504040204" pitchFamily="34" charset="0"/>
              </a:rPr>
              <a:t>Tìm hiểu về nội dung</a:t>
            </a:r>
          </a:p>
        </p:txBody>
      </p:sp>
      <p:sp>
        <p:nvSpPr>
          <p:cNvPr id="34" name="Rectangle: Rounded Corners 33">
            <a:extLst>
              <a:ext uri="{FF2B5EF4-FFF2-40B4-BE49-F238E27FC236}">
                <a16:creationId xmlns:a16="http://schemas.microsoft.com/office/drawing/2014/main" id="{E48BA9D5-DE30-2D15-43F4-2388CF4DED4F}"/>
              </a:ext>
            </a:extLst>
          </p:cNvPr>
          <p:cNvSpPr/>
          <p:nvPr/>
        </p:nvSpPr>
        <p:spPr>
          <a:xfrm>
            <a:off x="2895600" y="3719271"/>
            <a:ext cx="5943600" cy="911914"/>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err="1">
                <a:latin typeface="Tahoma" panose="020B0604030504040204" pitchFamily="34" charset="0"/>
                <a:ea typeface="Tahoma" panose="020B0604030504040204" pitchFamily="34" charset="0"/>
                <a:cs typeface="Tahoma" panose="020B0604030504040204" pitchFamily="34" charset="0"/>
              </a:rPr>
              <a:t>Phương</a:t>
            </a:r>
            <a:r>
              <a:rPr lang="en-US" sz="2800" b="1" dirty="0">
                <a:latin typeface="Tahoma" panose="020B0604030504040204" pitchFamily="34" charset="0"/>
                <a:ea typeface="Tahoma" panose="020B0604030504040204" pitchFamily="34" charset="0"/>
                <a:cs typeface="Tahoma" panose="020B0604030504040204" pitchFamily="34" charset="0"/>
              </a:rPr>
              <a:t> </a:t>
            </a:r>
            <a:r>
              <a:rPr lang="en-US" sz="2800" b="1" dirty="0" err="1">
                <a:latin typeface="Tahoma" panose="020B0604030504040204" pitchFamily="34" charset="0"/>
                <a:ea typeface="Tahoma" panose="020B0604030504040204" pitchFamily="34" charset="0"/>
                <a:cs typeface="Tahoma" panose="020B0604030504040204" pitchFamily="34" charset="0"/>
              </a:rPr>
              <a:t>pháp</a:t>
            </a:r>
            <a:r>
              <a:rPr lang="en-US" sz="2800" b="1" dirty="0">
                <a:latin typeface="Tahoma" panose="020B0604030504040204" pitchFamily="34" charset="0"/>
                <a:ea typeface="Tahoma" panose="020B0604030504040204" pitchFamily="34" charset="0"/>
                <a:cs typeface="Tahoma" panose="020B0604030504040204" pitchFamily="34" charset="0"/>
              </a:rPr>
              <a:t> </a:t>
            </a:r>
            <a:r>
              <a:rPr lang="en-US" sz="2800" b="1" dirty="0" err="1">
                <a:latin typeface="Tahoma" panose="020B0604030504040204" pitchFamily="34" charset="0"/>
                <a:ea typeface="Tahoma" panose="020B0604030504040204" pitchFamily="34" charset="0"/>
                <a:cs typeface="Tahoma" panose="020B0604030504040204" pitchFamily="34" charset="0"/>
              </a:rPr>
              <a:t>nghiên</a:t>
            </a:r>
            <a:r>
              <a:rPr lang="en-US" sz="2800" b="1" dirty="0">
                <a:latin typeface="Tahoma" panose="020B0604030504040204" pitchFamily="34" charset="0"/>
                <a:ea typeface="Tahoma" panose="020B0604030504040204" pitchFamily="34" charset="0"/>
                <a:cs typeface="Tahoma" panose="020B0604030504040204" pitchFamily="34" charset="0"/>
              </a:rPr>
              <a:t> </a:t>
            </a:r>
            <a:r>
              <a:rPr lang="en-US" sz="2800" b="1" dirty="0" err="1">
                <a:latin typeface="Tahoma" panose="020B0604030504040204" pitchFamily="34" charset="0"/>
                <a:ea typeface="Tahoma" panose="020B0604030504040204" pitchFamily="34" charset="0"/>
                <a:cs typeface="Tahoma" panose="020B0604030504040204" pitchFamily="34" charset="0"/>
              </a:rPr>
              <a:t>cứu</a:t>
            </a:r>
            <a:endParaRPr lang="en-US" sz="2800" b="1" dirty="0">
              <a:latin typeface="Tahoma" panose="020B0604030504040204" pitchFamily="34" charset="0"/>
              <a:ea typeface="Tahoma" panose="020B0604030504040204" pitchFamily="34" charset="0"/>
              <a:cs typeface="Tahoma" panose="020B0604030504040204" pitchFamily="34" charset="0"/>
            </a:endParaRPr>
          </a:p>
        </p:txBody>
      </p:sp>
      <p:sp>
        <p:nvSpPr>
          <p:cNvPr id="35" name="Rectangle: Rounded Corners 34">
            <a:extLst>
              <a:ext uri="{FF2B5EF4-FFF2-40B4-BE49-F238E27FC236}">
                <a16:creationId xmlns:a16="http://schemas.microsoft.com/office/drawing/2014/main" id="{66670416-FC57-A61B-6E76-7F91B965F46A}"/>
              </a:ext>
            </a:extLst>
          </p:cNvPr>
          <p:cNvSpPr/>
          <p:nvPr/>
        </p:nvSpPr>
        <p:spPr>
          <a:xfrm>
            <a:off x="2895600" y="5076342"/>
            <a:ext cx="5943600" cy="911914"/>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latin typeface="Tahoma" panose="020B0604030504040204" pitchFamily="34" charset="0"/>
                <a:ea typeface="Tahoma" panose="020B0604030504040204" pitchFamily="34" charset="0"/>
                <a:cs typeface="Tahoma" panose="020B0604030504040204" pitchFamily="34" charset="0"/>
              </a:rPr>
              <a:t>Phân tích thiết kế hệ thống</a:t>
            </a:r>
          </a:p>
        </p:txBody>
      </p:sp>
      <p:sp>
        <p:nvSpPr>
          <p:cNvPr id="36" name="Rectangle: Rounded Corners 35">
            <a:extLst>
              <a:ext uri="{FF2B5EF4-FFF2-40B4-BE49-F238E27FC236}">
                <a16:creationId xmlns:a16="http://schemas.microsoft.com/office/drawing/2014/main" id="{B9DBC4CA-75CE-FFCC-346F-B6D147EDD484}"/>
              </a:ext>
            </a:extLst>
          </p:cNvPr>
          <p:cNvSpPr/>
          <p:nvPr/>
        </p:nvSpPr>
        <p:spPr>
          <a:xfrm>
            <a:off x="2916382" y="6471514"/>
            <a:ext cx="5922818" cy="911914"/>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latin typeface="Tahoma" panose="020B0604030504040204" pitchFamily="34" charset="0"/>
                <a:ea typeface="Tahoma" panose="020B0604030504040204" pitchFamily="34" charset="0"/>
                <a:cs typeface="Tahoma" panose="020B0604030504040204" pitchFamily="34" charset="0"/>
              </a:rPr>
              <a:t>Giao diện sản phẩm</a:t>
            </a:r>
          </a:p>
        </p:txBody>
      </p:sp>
      <p:sp>
        <p:nvSpPr>
          <p:cNvPr id="37" name="Rectangle: Rounded Corners 36">
            <a:extLst>
              <a:ext uri="{FF2B5EF4-FFF2-40B4-BE49-F238E27FC236}">
                <a16:creationId xmlns:a16="http://schemas.microsoft.com/office/drawing/2014/main" id="{A4EE6663-2872-B7BA-C2E2-BF7EBC175C42}"/>
              </a:ext>
            </a:extLst>
          </p:cNvPr>
          <p:cNvSpPr/>
          <p:nvPr/>
        </p:nvSpPr>
        <p:spPr>
          <a:xfrm>
            <a:off x="2895600" y="7842441"/>
            <a:ext cx="5943600" cy="911914"/>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a:latin typeface="Tahoma" panose="020B0604030504040204" pitchFamily="34" charset="0"/>
                <a:ea typeface="Tahoma" panose="020B0604030504040204" pitchFamily="34" charset="0"/>
                <a:cs typeface="Tahoma" panose="020B0604030504040204" pitchFamily="34" charset="0"/>
              </a:rPr>
              <a:t>Tổng kết </a:t>
            </a:r>
          </a:p>
        </p:txBody>
      </p:sp>
      <p:grpSp>
        <p:nvGrpSpPr>
          <p:cNvPr id="38" name="Group 29">
            <a:extLst>
              <a:ext uri="{FF2B5EF4-FFF2-40B4-BE49-F238E27FC236}">
                <a16:creationId xmlns:a16="http://schemas.microsoft.com/office/drawing/2014/main" id="{43888AAB-BB6E-96E3-2E8D-8B670601F98E}"/>
              </a:ext>
            </a:extLst>
          </p:cNvPr>
          <p:cNvGrpSpPr/>
          <p:nvPr/>
        </p:nvGrpSpPr>
        <p:grpSpPr>
          <a:xfrm>
            <a:off x="10747159" y="1573299"/>
            <a:ext cx="4904260" cy="7006086"/>
            <a:chOff x="0" y="0"/>
            <a:chExt cx="4445000" cy="6350000"/>
          </a:xfrm>
        </p:grpSpPr>
        <p:sp>
          <p:nvSpPr>
            <p:cNvPr id="39" name="Freeform 30">
              <a:extLst>
                <a:ext uri="{FF2B5EF4-FFF2-40B4-BE49-F238E27FC236}">
                  <a16:creationId xmlns:a16="http://schemas.microsoft.com/office/drawing/2014/main" id="{8D13E0D0-3245-7ABF-E17A-5DDEB75B3D4A}"/>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57142" r="-57142"/>
              </a:stretch>
            </a:blipFill>
          </p:spPr>
        </p:sp>
      </p:grpSp>
      <p:sp>
        <p:nvSpPr>
          <p:cNvPr id="42" name="Oval 41">
            <a:extLst>
              <a:ext uri="{FF2B5EF4-FFF2-40B4-BE49-F238E27FC236}">
                <a16:creationId xmlns:a16="http://schemas.microsoft.com/office/drawing/2014/main" id="{ED92F26A-AD54-F6C4-7FB1-68BF4E31AA77}"/>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577F64CB-3505-EC45-44BE-FB9B6D058FDF}"/>
            </a:ext>
          </a:extLst>
        </p:cNvPr>
        <p:cNvGrpSpPr/>
        <p:nvPr/>
      </p:nvGrpSpPr>
      <p:grpSpPr>
        <a:xfrm>
          <a:off x="0" y="0"/>
          <a:ext cx="0" cy="0"/>
          <a:chOff x="0" y="0"/>
          <a:chExt cx="0" cy="0"/>
        </a:xfrm>
      </p:grpSpPr>
      <p:grpSp>
        <p:nvGrpSpPr>
          <p:cNvPr id="6" name="Group 2">
            <a:extLst>
              <a:ext uri="{FF2B5EF4-FFF2-40B4-BE49-F238E27FC236}">
                <a16:creationId xmlns:a16="http://schemas.microsoft.com/office/drawing/2014/main" id="{C5AA777E-CF0C-DD8F-05C5-0662B9681DE4}"/>
              </a:ext>
            </a:extLst>
          </p:cNvPr>
          <p:cNvGrpSpPr/>
          <p:nvPr/>
        </p:nvGrpSpPr>
        <p:grpSpPr>
          <a:xfrm>
            <a:off x="17259300" y="2066886"/>
            <a:ext cx="5754080" cy="8220114"/>
            <a:chOff x="0" y="0"/>
            <a:chExt cx="4445000" cy="6350000"/>
          </a:xfrm>
        </p:grpSpPr>
        <p:sp>
          <p:nvSpPr>
            <p:cNvPr id="40" name="Freeform 3">
              <a:extLst>
                <a:ext uri="{FF2B5EF4-FFF2-40B4-BE49-F238E27FC236}">
                  <a16:creationId xmlns:a16="http://schemas.microsoft.com/office/drawing/2014/main" id="{56754623-83D2-8799-221F-AAA6D92E0C89}"/>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1" name="Group 4">
            <a:extLst>
              <a:ext uri="{FF2B5EF4-FFF2-40B4-BE49-F238E27FC236}">
                <a16:creationId xmlns:a16="http://schemas.microsoft.com/office/drawing/2014/main" id="{54548107-8D07-07B7-901E-A41C6FF99BE7}"/>
              </a:ext>
            </a:extLst>
          </p:cNvPr>
          <p:cNvGrpSpPr/>
          <p:nvPr/>
        </p:nvGrpSpPr>
        <p:grpSpPr>
          <a:xfrm>
            <a:off x="-5173055" y="-2043171"/>
            <a:ext cx="5754080" cy="8220114"/>
            <a:chOff x="0" y="0"/>
            <a:chExt cx="4445000" cy="6350000"/>
          </a:xfrm>
        </p:grpSpPr>
        <p:sp>
          <p:nvSpPr>
            <p:cNvPr id="42" name="Freeform 5">
              <a:extLst>
                <a:ext uri="{FF2B5EF4-FFF2-40B4-BE49-F238E27FC236}">
                  <a16:creationId xmlns:a16="http://schemas.microsoft.com/office/drawing/2014/main" id="{E0EB77FB-474E-5018-1D11-C2D90C6B6353}"/>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45" name="TextBox 8">
            <a:extLst>
              <a:ext uri="{FF2B5EF4-FFF2-40B4-BE49-F238E27FC236}">
                <a16:creationId xmlns:a16="http://schemas.microsoft.com/office/drawing/2014/main" id="{BF204F49-C9B1-F1B9-80FE-DE34A215DEDA}"/>
              </a:ext>
            </a:extLst>
          </p:cNvPr>
          <p:cNvSpPr txBox="1"/>
          <p:nvPr/>
        </p:nvSpPr>
        <p:spPr>
          <a:xfrm>
            <a:off x="2672587" y="4759743"/>
            <a:ext cx="7297240" cy="767514"/>
          </a:xfrm>
          <a:prstGeom prst="rect">
            <a:avLst/>
          </a:prstGeom>
        </p:spPr>
        <p:txBody>
          <a:bodyPr lIns="0" tIns="0" rIns="0" bIns="0" rtlCol="0" anchor="t">
            <a:spAutoFit/>
          </a:bodyPr>
          <a:lstStyle/>
          <a:p>
            <a:pPr marL="0" lvl="0" indent="0" algn="l">
              <a:lnSpc>
                <a:spcPts val="6034"/>
              </a:lnSpc>
              <a:spcBef>
                <a:spcPct val="0"/>
              </a:spcBef>
            </a:pPr>
            <a:r>
              <a:rPr lang="en-US" sz="5028" b="1">
                <a:solidFill>
                  <a:srgbClr val="FFFFFF"/>
                </a:solidFill>
                <a:latin typeface="Tahoma" panose="020B0604030504040204" pitchFamily="34" charset="0"/>
                <a:ea typeface="Tahoma" panose="020B0604030504040204" pitchFamily="34" charset="0"/>
                <a:cs typeface="Tahoma" panose="020B0604030504040204" pitchFamily="34" charset="0"/>
                <a:sym typeface="Almarai Bold"/>
              </a:rPr>
              <a:t>TÌM HIỂU NỘI DUNG</a:t>
            </a:r>
          </a:p>
        </p:txBody>
      </p:sp>
      <p:grpSp>
        <p:nvGrpSpPr>
          <p:cNvPr id="55" name="Group 54">
            <a:extLst>
              <a:ext uri="{FF2B5EF4-FFF2-40B4-BE49-F238E27FC236}">
                <a16:creationId xmlns:a16="http://schemas.microsoft.com/office/drawing/2014/main" id="{FBB80E6D-CF56-F29D-95A5-FC77B1585C69}"/>
              </a:ext>
            </a:extLst>
          </p:cNvPr>
          <p:cNvGrpSpPr/>
          <p:nvPr/>
        </p:nvGrpSpPr>
        <p:grpSpPr>
          <a:xfrm>
            <a:off x="10517515" y="1734879"/>
            <a:ext cx="6545112" cy="6817242"/>
            <a:chOff x="10517515" y="1734879"/>
            <a:chExt cx="6545112" cy="6817242"/>
          </a:xfrm>
        </p:grpSpPr>
        <p:grpSp>
          <p:nvGrpSpPr>
            <p:cNvPr id="43" name="Group 6">
              <a:extLst>
                <a:ext uri="{FF2B5EF4-FFF2-40B4-BE49-F238E27FC236}">
                  <a16:creationId xmlns:a16="http://schemas.microsoft.com/office/drawing/2014/main" id="{8158A58A-87DA-C88A-AE80-4DF631177680}"/>
                </a:ext>
              </a:extLst>
            </p:cNvPr>
            <p:cNvGrpSpPr/>
            <p:nvPr/>
          </p:nvGrpSpPr>
          <p:grpSpPr>
            <a:xfrm>
              <a:off x="10517515" y="1734879"/>
              <a:ext cx="6134277" cy="6134277"/>
              <a:chOff x="0" y="0"/>
              <a:chExt cx="812800" cy="812800"/>
            </a:xfrm>
          </p:grpSpPr>
          <p:sp>
            <p:nvSpPr>
              <p:cNvPr id="44" name="Freeform 7">
                <a:extLst>
                  <a:ext uri="{FF2B5EF4-FFF2-40B4-BE49-F238E27FC236}">
                    <a16:creationId xmlns:a16="http://schemas.microsoft.com/office/drawing/2014/main" id="{1F742C4E-E65E-5EAE-C1C4-8DF371CAD4C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grpSp>
          <p:nvGrpSpPr>
            <p:cNvPr id="46" name="Group 9">
              <a:extLst>
                <a:ext uri="{FF2B5EF4-FFF2-40B4-BE49-F238E27FC236}">
                  <a16:creationId xmlns:a16="http://schemas.microsoft.com/office/drawing/2014/main" id="{61F6CD54-D8C5-147E-05F3-7F2FBD98165C}"/>
                </a:ext>
              </a:extLst>
            </p:cNvPr>
            <p:cNvGrpSpPr/>
            <p:nvPr/>
          </p:nvGrpSpPr>
          <p:grpSpPr>
            <a:xfrm>
              <a:off x="10928350" y="2417844"/>
              <a:ext cx="6134277" cy="6134277"/>
              <a:chOff x="0" y="0"/>
              <a:chExt cx="812800" cy="812800"/>
            </a:xfrm>
          </p:grpSpPr>
          <p:sp>
            <p:nvSpPr>
              <p:cNvPr id="47" name="Freeform 10">
                <a:extLst>
                  <a:ext uri="{FF2B5EF4-FFF2-40B4-BE49-F238E27FC236}">
                    <a16:creationId xmlns:a16="http://schemas.microsoft.com/office/drawing/2014/main" id="{B3A01993-4247-7351-0D7A-88119D6BBC4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grpSp>
        <p:nvGrpSpPr>
          <p:cNvPr id="52" name="Group 15">
            <a:extLst>
              <a:ext uri="{FF2B5EF4-FFF2-40B4-BE49-F238E27FC236}">
                <a16:creationId xmlns:a16="http://schemas.microsoft.com/office/drawing/2014/main" id="{AE24093D-7A94-E4D8-2EC8-E0EA7C6EC105}"/>
              </a:ext>
            </a:extLst>
          </p:cNvPr>
          <p:cNvGrpSpPr/>
          <p:nvPr/>
        </p:nvGrpSpPr>
        <p:grpSpPr>
          <a:xfrm rot="5400000">
            <a:off x="1206323" y="4531088"/>
            <a:ext cx="1224824" cy="1224824"/>
            <a:chOff x="0" y="0"/>
            <a:chExt cx="812800" cy="812800"/>
          </a:xfrm>
        </p:grpSpPr>
        <p:sp>
          <p:nvSpPr>
            <p:cNvPr id="53" name="Freeform 16">
              <a:extLst>
                <a:ext uri="{FF2B5EF4-FFF2-40B4-BE49-F238E27FC236}">
                  <a16:creationId xmlns:a16="http://schemas.microsoft.com/office/drawing/2014/main" id="{779C4087-EE26-BD69-E39C-A0098E2E6EB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54" name="TextBox 17">
            <a:extLst>
              <a:ext uri="{FF2B5EF4-FFF2-40B4-BE49-F238E27FC236}">
                <a16:creationId xmlns:a16="http://schemas.microsoft.com/office/drawing/2014/main" id="{9766916B-0C54-325B-E96D-82D9FF0519D8}"/>
              </a:ext>
            </a:extLst>
          </p:cNvPr>
          <p:cNvSpPr txBox="1"/>
          <p:nvPr/>
        </p:nvSpPr>
        <p:spPr>
          <a:xfrm>
            <a:off x="1090612" y="4759743"/>
            <a:ext cx="1456246" cy="872034"/>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01</a:t>
            </a:r>
          </a:p>
        </p:txBody>
      </p:sp>
      <p:sp>
        <p:nvSpPr>
          <p:cNvPr id="3" name="Oval 2">
            <a:extLst>
              <a:ext uri="{FF2B5EF4-FFF2-40B4-BE49-F238E27FC236}">
                <a16:creationId xmlns:a16="http://schemas.microsoft.com/office/drawing/2014/main" id="{C75C88AB-043B-23B4-2732-65E937306FCD}"/>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2</a:t>
            </a:r>
          </a:p>
        </p:txBody>
      </p:sp>
    </p:spTree>
    <p:extLst>
      <p:ext uri="{BB962C8B-B14F-4D97-AF65-F5344CB8AC3E}">
        <p14:creationId xmlns:p14="http://schemas.microsoft.com/office/powerpoint/2010/main" val="836102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82B8BCAD-1D34-BBCC-D00F-78232AE0AB9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292B38D-8506-3080-6D7D-8013D802E598}"/>
              </a:ext>
            </a:extLst>
          </p:cNvPr>
          <p:cNvGrpSpPr/>
          <p:nvPr/>
        </p:nvGrpSpPr>
        <p:grpSpPr>
          <a:xfrm>
            <a:off x="17259300" y="2066886"/>
            <a:ext cx="5754080" cy="8220114"/>
            <a:chOff x="0" y="0"/>
            <a:chExt cx="4445000" cy="6350000"/>
          </a:xfrm>
        </p:grpSpPr>
        <p:sp>
          <p:nvSpPr>
            <p:cNvPr id="3" name="Freeform 3">
              <a:extLst>
                <a:ext uri="{FF2B5EF4-FFF2-40B4-BE49-F238E27FC236}">
                  <a16:creationId xmlns:a16="http://schemas.microsoft.com/office/drawing/2014/main" id="{50144A8E-CCC3-C77A-BB7D-8F03BB869305}"/>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a:extLst>
              <a:ext uri="{FF2B5EF4-FFF2-40B4-BE49-F238E27FC236}">
                <a16:creationId xmlns:a16="http://schemas.microsoft.com/office/drawing/2014/main" id="{3E7E30D9-2F06-1913-8F19-B982408C1670}"/>
              </a:ext>
            </a:extLst>
          </p:cNvPr>
          <p:cNvGrpSpPr/>
          <p:nvPr/>
        </p:nvGrpSpPr>
        <p:grpSpPr>
          <a:xfrm>
            <a:off x="-5173055" y="-2043171"/>
            <a:ext cx="5754080" cy="8220114"/>
            <a:chOff x="0" y="0"/>
            <a:chExt cx="4445000" cy="6350000"/>
          </a:xfrm>
        </p:grpSpPr>
        <p:sp>
          <p:nvSpPr>
            <p:cNvPr id="5" name="Freeform 5">
              <a:extLst>
                <a:ext uri="{FF2B5EF4-FFF2-40B4-BE49-F238E27FC236}">
                  <a16:creationId xmlns:a16="http://schemas.microsoft.com/office/drawing/2014/main" id="{ACBFBF2A-B84C-F029-5A83-BCF567792213}"/>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49" name="TextBox 48">
            <a:extLst>
              <a:ext uri="{FF2B5EF4-FFF2-40B4-BE49-F238E27FC236}">
                <a16:creationId xmlns:a16="http://schemas.microsoft.com/office/drawing/2014/main" id="{F5317AD1-28D1-7137-7BDC-3623782C2EE2}"/>
              </a:ext>
            </a:extLst>
          </p:cNvPr>
          <p:cNvSpPr txBox="1"/>
          <p:nvPr/>
        </p:nvSpPr>
        <p:spPr>
          <a:xfrm>
            <a:off x="-6248400" y="681229"/>
            <a:ext cx="18888074" cy="923330"/>
          </a:xfrm>
          <a:prstGeom prst="rect">
            <a:avLst/>
          </a:prstGeom>
          <a:noFill/>
        </p:spPr>
        <p:txBody>
          <a:bodyPr wrap="square">
            <a:spAutoFit/>
          </a:bodyPr>
          <a:lstStyle/>
          <a:p>
            <a:pPr algn="ctr"/>
            <a:r>
              <a:rPr lang="en-US" sz="5400" b="1">
                <a:solidFill>
                  <a:schemeClr val="bg1"/>
                </a:solidFill>
                <a:latin typeface="Tahoma" panose="020B0604030504040204" pitchFamily="34" charset="0"/>
                <a:ea typeface="Tahoma" panose="020B0604030504040204" pitchFamily="34" charset="0"/>
                <a:cs typeface="Tahoma" panose="020B0604030504040204" pitchFamily="34" charset="0"/>
              </a:rPr>
              <a:t>Mục tiêu chính</a:t>
            </a:r>
          </a:p>
        </p:txBody>
      </p:sp>
      <p:sp>
        <p:nvSpPr>
          <p:cNvPr id="51" name="TextBox 50">
            <a:extLst>
              <a:ext uri="{FF2B5EF4-FFF2-40B4-BE49-F238E27FC236}">
                <a16:creationId xmlns:a16="http://schemas.microsoft.com/office/drawing/2014/main" id="{FB3187C8-6EA2-4C42-D2A6-ABB057752C0C}"/>
              </a:ext>
            </a:extLst>
          </p:cNvPr>
          <p:cNvSpPr txBox="1"/>
          <p:nvPr/>
        </p:nvSpPr>
        <p:spPr>
          <a:xfrm>
            <a:off x="1084198" y="1860208"/>
            <a:ext cx="16788819" cy="5162567"/>
          </a:xfrm>
          <a:prstGeom prst="rect">
            <a:avLst/>
          </a:prstGeom>
          <a:noFill/>
        </p:spPr>
        <p:txBody>
          <a:bodyPr wrap="square">
            <a:spAutoFit/>
          </a:bodyPr>
          <a:lstStyle/>
          <a:p>
            <a:pPr marL="571500" indent="-571500">
              <a:lnSpc>
                <a:spcPct val="150000"/>
              </a:lnSpc>
              <a:buFont typeface="Arial" panose="020B0604020202020204" pitchFamily="34" charset="0"/>
              <a:buChar char="•"/>
            </a:pPr>
            <a:r>
              <a:rPr lang="vi-VN" sz="3200" b="1">
                <a:solidFill>
                  <a:schemeClr val="bg1"/>
                </a:solidFill>
                <a:latin typeface="Tahoma" panose="020B0604030504040204" pitchFamily="34" charset="0"/>
                <a:ea typeface="Tahoma" panose="020B0604030504040204" pitchFamily="34" charset="0"/>
                <a:cs typeface="Tahoma" panose="020B0604030504040204" pitchFamily="34" charset="0"/>
              </a:rPr>
              <a:t>Tạo ra một hệ thống quản lý toàn diện cho </a:t>
            </a:r>
            <a:r>
              <a:rPr lang="en-US" sz="3200" b="1">
                <a:solidFill>
                  <a:schemeClr val="bg1"/>
                </a:solidFill>
                <a:latin typeface="Tahoma" panose="020B0604030504040204" pitchFamily="34" charset="0"/>
                <a:ea typeface="Tahoma" panose="020B0604030504040204" pitchFamily="34" charset="0"/>
                <a:cs typeface="Tahoma" panose="020B0604030504040204" pitchFamily="34" charset="0"/>
              </a:rPr>
              <a:t>căn hộ</a:t>
            </a:r>
            <a:r>
              <a:rPr lang="vi-VN" sz="3200" b="1">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sz="32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571500" indent="-571500">
              <a:lnSpc>
                <a:spcPct val="150000"/>
              </a:lnSpc>
              <a:buFont typeface="Arial" panose="020B0604020202020204" pitchFamily="34" charset="0"/>
              <a:buChar char="•"/>
            </a:pPr>
            <a:r>
              <a:rPr lang="vi-VN" sz="3200" b="1">
                <a:solidFill>
                  <a:schemeClr val="bg1"/>
                </a:solidFill>
                <a:latin typeface="Tahoma" panose="020B0604030504040204" pitchFamily="34" charset="0"/>
                <a:ea typeface="Tahoma" panose="020B0604030504040204" pitchFamily="34" charset="0"/>
                <a:cs typeface="Tahoma" panose="020B0604030504040204" pitchFamily="34" charset="0"/>
              </a:rPr>
              <a:t>Cung cấp giải pháp quản lý hiệu quả các phòng, dịch vụ, dân cư và phiếu thu.</a:t>
            </a:r>
            <a:endParaRPr lang="en-US" sz="32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571500" indent="-571500">
              <a:lnSpc>
                <a:spcPct val="150000"/>
              </a:lnSpc>
              <a:buFont typeface="Arial" panose="020B0604020202020204" pitchFamily="34" charset="0"/>
              <a:buChar char="•"/>
            </a:pPr>
            <a:r>
              <a:rPr lang="vi-VN" sz="3200" b="1">
                <a:solidFill>
                  <a:schemeClr val="bg1"/>
                </a:solidFill>
                <a:latin typeface="Tahoma" panose="020B0604030504040204" pitchFamily="34" charset="0"/>
                <a:ea typeface="Tahoma" panose="020B0604030504040204" pitchFamily="34" charset="0"/>
                <a:cs typeface="Tahoma" panose="020B0604030504040204" pitchFamily="34" charset="0"/>
              </a:rPr>
              <a:t>Phát triển một website hỗ trợ khách hàng với các chức năng đăng nhập, kê khai thông tin, thanh toán và phản hồi chất lượng dịch vụ.</a:t>
            </a:r>
            <a:endParaRPr lang="en-US" sz="32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571500" indent="-571500">
              <a:lnSpc>
                <a:spcPct val="150000"/>
              </a:lnSpc>
              <a:buFont typeface="Arial" panose="020B0604020202020204" pitchFamily="34" charset="0"/>
              <a:buChar char="•"/>
            </a:pPr>
            <a:r>
              <a:rPr lang="en-US" sz="3200" b="1">
                <a:solidFill>
                  <a:schemeClr val="bg1"/>
                </a:solidFill>
                <a:latin typeface="Tahoma" panose="020B0604030504040204" pitchFamily="34" charset="0"/>
                <a:ea typeface="Tahoma" panose="020B0604030504040204" pitchFamily="34" charset="0"/>
                <a:cs typeface="Tahoma" panose="020B0604030504040204" pitchFamily="34" charset="0"/>
              </a:rPr>
              <a:t>Thanh toán chi phí tự động qua QR code</a:t>
            </a:r>
          </a:p>
          <a:p>
            <a:pPr marL="571500" indent="-571500">
              <a:lnSpc>
                <a:spcPct val="150000"/>
              </a:lnSpc>
              <a:buFont typeface="Arial" panose="020B0604020202020204" pitchFamily="34" charset="0"/>
              <a:buChar char="•"/>
            </a:pPr>
            <a:r>
              <a:rPr lang="en-US" sz="3200" b="1">
                <a:solidFill>
                  <a:schemeClr val="bg1"/>
                </a:solidFill>
                <a:latin typeface="Tahoma" panose="020B0604030504040204" pitchFamily="34" charset="0"/>
                <a:ea typeface="Tahoma" panose="020B0604030504040204" pitchFamily="34" charset="0"/>
                <a:cs typeface="Tahoma" panose="020B0604030504040204" pitchFamily="34" charset="0"/>
              </a:rPr>
              <a:t>Xây dựng phần mềm vơi giao diện mới mẻ và dễ dùng.</a:t>
            </a:r>
          </a:p>
          <a:p>
            <a:pPr marL="571500" indent="-571500">
              <a:lnSpc>
                <a:spcPct val="150000"/>
              </a:lnSpc>
              <a:buFont typeface="Arial" panose="020B0604020202020204" pitchFamily="34" charset="0"/>
              <a:buChar char="•"/>
            </a:pPr>
            <a:endParaRPr lang="en-US" sz="32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5" name="TextBox 54">
            <a:extLst>
              <a:ext uri="{FF2B5EF4-FFF2-40B4-BE49-F238E27FC236}">
                <a16:creationId xmlns:a16="http://schemas.microsoft.com/office/drawing/2014/main" id="{F4F3BFC5-18BD-C906-C294-BD147BB8ECB6}"/>
              </a:ext>
            </a:extLst>
          </p:cNvPr>
          <p:cNvSpPr txBox="1"/>
          <p:nvPr/>
        </p:nvSpPr>
        <p:spPr>
          <a:xfrm>
            <a:off x="1295400" y="7458598"/>
            <a:ext cx="14535943" cy="2123658"/>
          </a:xfrm>
          <a:prstGeom prst="rect">
            <a:avLst/>
          </a:prstGeom>
          <a:noFill/>
        </p:spPr>
        <p:txBody>
          <a:bodyPr wrap="square">
            <a:spAutoFit/>
          </a:bodyPr>
          <a:lstStyle/>
          <a:p>
            <a:r>
              <a:rPr lang="en-US" sz="3200" b="1">
                <a:solidFill>
                  <a:schemeClr val="bg1"/>
                </a:solidFill>
                <a:latin typeface="Tahoma" panose="020B0604030504040204" pitchFamily="34" charset="0"/>
                <a:ea typeface="Tahoma" panose="020B0604030504040204" pitchFamily="34" charset="0"/>
                <a:cs typeface="Tahoma" panose="020B0604030504040204" pitchFamily="34" charset="0"/>
              </a:rPr>
              <a:t>Phần mềm winfrom: Giúp Admin quản lý tốt hơn, dễ dàng hơn</a:t>
            </a:r>
          </a:p>
          <a:p>
            <a:endParaRPr lang="en-US" sz="3200" b="1">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US" sz="3200" b="1">
                <a:solidFill>
                  <a:schemeClr val="bg1"/>
                </a:solidFill>
                <a:latin typeface="Tahoma" panose="020B0604030504040204" pitchFamily="34" charset="0"/>
                <a:ea typeface="Tahoma" panose="020B0604030504040204" pitchFamily="34" charset="0"/>
                <a:cs typeface="Tahoma" panose="020B0604030504040204" pitchFamily="34" charset="0"/>
              </a:rPr>
              <a:t>Website: hỗ trợ khách hàng hiệu quả</a:t>
            </a:r>
          </a:p>
          <a:p>
            <a:endParaRPr lang="en-US" sz="36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Oval 6">
            <a:extLst>
              <a:ext uri="{FF2B5EF4-FFF2-40B4-BE49-F238E27FC236}">
                <a16:creationId xmlns:a16="http://schemas.microsoft.com/office/drawing/2014/main" id="{B3417548-E78F-6667-EA75-063E0E3E4E33}"/>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3</a:t>
            </a:r>
          </a:p>
        </p:txBody>
      </p:sp>
    </p:spTree>
    <p:extLst>
      <p:ext uri="{BB962C8B-B14F-4D97-AF65-F5344CB8AC3E}">
        <p14:creationId xmlns:p14="http://schemas.microsoft.com/office/powerpoint/2010/main" val="41272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EAC79D25-DD12-8F94-B2BC-9A1F4556E05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344E06F-B95F-8413-4F92-8BEC4B7BF96D}"/>
              </a:ext>
            </a:extLst>
          </p:cNvPr>
          <p:cNvGrpSpPr/>
          <p:nvPr/>
        </p:nvGrpSpPr>
        <p:grpSpPr>
          <a:xfrm>
            <a:off x="17259300" y="2066886"/>
            <a:ext cx="5754080" cy="8220114"/>
            <a:chOff x="0" y="0"/>
            <a:chExt cx="4445000" cy="6350000"/>
          </a:xfrm>
        </p:grpSpPr>
        <p:sp>
          <p:nvSpPr>
            <p:cNvPr id="3" name="Freeform 3">
              <a:extLst>
                <a:ext uri="{FF2B5EF4-FFF2-40B4-BE49-F238E27FC236}">
                  <a16:creationId xmlns:a16="http://schemas.microsoft.com/office/drawing/2014/main" id="{26BFC49A-6F6A-49E6-958E-2F87E2320548}"/>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a:extLst>
              <a:ext uri="{FF2B5EF4-FFF2-40B4-BE49-F238E27FC236}">
                <a16:creationId xmlns:a16="http://schemas.microsoft.com/office/drawing/2014/main" id="{FB48DF38-EC7C-5195-40FB-7221563BC238}"/>
              </a:ext>
            </a:extLst>
          </p:cNvPr>
          <p:cNvGrpSpPr/>
          <p:nvPr/>
        </p:nvGrpSpPr>
        <p:grpSpPr>
          <a:xfrm>
            <a:off x="-5173055" y="-2043171"/>
            <a:ext cx="5754080" cy="8220114"/>
            <a:chOff x="0" y="0"/>
            <a:chExt cx="4445000" cy="6350000"/>
          </a:xfrm>
        </p:grpSpPr>
        <p:sp>
          <p:nvSpPr>
            <p:cNvPr id="5" name="Freeform 5">
              <a:extLst>
                <a:ext uri="{FF2B5EF4-FFF2-40B4-BE49-F238E27FC236}">
                  <a16:creationId xmlns:a16="http://schemas.microsoft.com/office/drawing/2014/main" id="{2EBB80CD-38FC-E8CF-E6AB-4DF423922989}"/>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49" name="TextBox 48">
            <a:extLst>
              <a:ext uri="{FF2B5EF4-FFF2-40B4-BE49-F238E27FC236}">
                <a16:creationId xmlns:a16="http://schemas.microsoft.com/office/drawing/2014/main" id="{CABBD1EC-B318-C1CA-0553-A36BEEAF3807}"/>
              </a:ext>
            </a:extLst>
          </p:cNvPr>
          <p:cNvSpPr txBox="1"/>
          <p:nvPr/>
        </p:nvSpPr>
        <p:spPr>
          <a:xfrm>
            <a:off x="-5173055" y="681229"/>
            <a:ext cx="18888074" cy="923330"/>
          </a:xfrm>
          <a:prstGeom prst="rect">
            <a:avLst/>
          </a:prstGeom>
          <a:noFill/>
        </p:spPr>
        <p:txBody>
          <a:bodyPr wrap="square">
            <a:spAutoFit/>
          </a:bodyPr>
          <a:lstStyle/>
          <a:p>
            <a:pPr algn="ctr"/>
            <a:r>
              <a:rPr lang="en-US" sz="5400" b="1">
                <a:solidFill>
                  <a:schemeClr val="bg1"/>
                </a:solidFill>
                <a:latin typeface="Tahoma" panose="020B0604030504040204" pitchFamily="34" charset="0"/>
                <a:ea typeface="Tahoma" panose="020B0604030504040204" pitchFamily="34" charset="0"/>
                <a:cs typeface="Tahoma" panose="020B0604030504040204" pitchFamily="34" charset="0"/>
              </a:rPr>
              <a:t>Phần mềm winfrom:</a:t>
            </a:r>
          </a:p>
        </p:txBody>
      </p:sp>
      <p:sp>
        <p:nvSpPr>
          <p:cNvPr id="6" name="TextBox 5">
            <a:extLst>
              <a:ext uri="{FF2B5EF4-FFF2-40B4-BE49-F238E27FC236}">
                <a16:creationId xmlns:a16="http://schemas.microsoft.com/office/drawing/2014/main" id="{72844406-ED4A-0824-7525-8B26985A22CF}"/>
              </a:ext>
            </a:extLst>
          </p:cNvPr>
          <p:cNvSpPr txBox="1"/>
          <p:nvPr/>
        </p:nvSpPr>
        <p:spPr>
          <a:xfrm>
            <a:off x="1084198" y="1860208"/>
            <a:ext cx="16788819" cy="6771084"/>
          </a:xfrm>
          <a:prstGeom prst="rect">
            <a:avLst/>
          </a:prstGeom>
          <a:noFill/>
        </p:spPr>
        <p:txBody>
          <a:bodyPr wrap="square">
            <a:spAutoFit/>
          </a:bodyPr>
          <a:lstStyle/>
          <a:p>
            <a:pPr marL="571500" indent="-571500">
              <a:buFont typeface="Arial" panose="020B0604020202020204" pitchFamily="34" charset="0"/>
              <a:buChar char="•"/>
            </a:pPr>
            <a:r>
              <a:rPr lang="en-US" sz="3600" b="1">
                <a:solidFill>
                  <a:schemeClr val="bg1"/>
                </a:solidFill>
                <a:latin typeface="Tahoma" panose="020B0604030504040204" pitchFamily="34" charset="0"/>
                <a:ea typeface="Tahoma" panose="020B0604030504040204" pitchFamily="34" charset="0"/>
                <a:cs typeface="Tahoma" panose="020B0604030504040204" pitchFamily="34" charset="0"/>
              </a:rPr>
              <a:t>Quản lý toàn bộ hệ thống quản lý căn hộ</a:t>
            </a:r>
          </a:p>
          <a:p>
            <a:pPr marL="571500" indent="-571500">
              <a:buFont typeface="Arial" panose="020B0604020202020204" pitchFamily="34" charset="0"/>
              <a:buChar char="•"/>
            </a:pPr>
            <a:endParaRPr lang="en-US" sz="36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914400" lvl="1" indent="-457200">
              <a:lnSpc>
                <a:spcPct val="150000"/>
              </a:lnSpc>
              <a:buFont typeface="Wingdings" panose="05000000000000000000" pitchFamily="2" charset="2"/>
              <a:buChar char="q"/>
            </a:pP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Quản lý thông tin danh sách tất cả các phòng</a:t>
            </a:r>
          </a:p>
          <a:p>
            <a:pPr marL="914400" lvl="1" indent="-457200">
              <a:lnSpc>
                <a:spcPct val="150000"/>
              </a:lnSpc>
              <a:buFont typeface="Wingdings" panose="05000000000000000000" pitchFamily="2" charset="2"/>
              <a:buChar char="q"/>
            </a:pP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Quản lý thông tin tất các phòng và danh sách toài khoản phòng</a:t>
            </a:r>
          </a:p>
          <a:p>
            <a:pPr marL="914400" lvl="1" indent="-457200">
              <a:lnSpc>
                <a:spcPct val="150000"/>
              </a:lnSpc>
              <a:buFont typeface="Wingdings" panose="05000000000000000000" pitchFamily="2" charset="2"/>
              <a:buChar char="q"/>
            </a:pP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Quản lý thông tin hợp đồng với phòng dựa trên thông tin kê khai khách hàng</a:t>
            </a:r>
          </a:p>
          <a:p>
            <a:pPr marL="914400" lvl="1" indent="-457200">
              <a:lnSpc>
                <a:spcPct val="150000"/>
              </a:lnSpc>
              <a:buFont typeface="Wingdings" panose="05000000000000000000" pitchFamily="2" charset="2"/>
              <a:buChar char="q"/>
            </a:pP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Quản lý thông tin dịch vụ của hệ thống </a:t>
            </a:r>
          </a:p>
          <a:p>
            <a:pPr marL="914400" lvl="1" indent="-457200">
              <a:lnSpc>
                <a:spcPct val="150000"/>
              </a:lnSpc>
              <a:buFont typeface="Wingdings" panose="05000000000000000000" pitchFamily="2" charset="2"/>
              <a:buChar char="q"/>
            </a:pP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Quản lý thông tin danh sách dân cư, thông tin khách hàng </a:t>
            </a:r>
          </a:p>
          <a:p>
            <a:pPr marL="914400" lvl="1" indent="-457200">
              <a:lnSpc>
                <a:spcPct val="150000"/>
              </a:lnSpc>
              <a:buFont typeface="Wingdings" panose="05000000000000000000" pitchFamily="2" charset="2"/>
              <a:buChar char="q"/>
            </a:pP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Thống kê được doanh thu chung cư theo thời gian cụ thể </a:t>
            </a:r>
          </a:p>
          <a:p>
            <a:pPr marL="1028700" lvl="1" indent="-571500">
              <a:buFont typeface="Arial" panose="020B0604020202020204" pitchFamily="34" charset="0"/>
              <a:buChar char="•"/>
            </a:pPr>
            <a:endParaRPr lang="en-US" sz="3200" b="1">
              <a:solidFill>
                <a:schemeClr val="bg1"/>
              </a:solidFill>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Tạo ra một phần mềm hỗ trợ quản lý làm việc hiệu quả với công việc quản lý căn hộ</a:t>
            </a:r>
            <a:endParaRPr lang="en-US" sz="28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1028700" lvl="1" indent="-571500">
              <a:buFont typeface="Arial" panose="020B0604020202020204" pitchFamily="34" charset="0"/>
              <a:buChar char="•"/>
            </a:pPr>
            <a:endParaRPr lang="en-US" sz="36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Oval 8">
            <a:extLst>
              <a:ext uri="{FF2B5EF4-FFF2-40B4-BE49-F238E27FC236}">
                <a16:creationId xmlns:a16="http://schemas.microsoft.com/office/drawing/2014/main" id="{98798444-65C2-119A-25AE-4480EE85604E}"/>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4</a:t>
            </a:r>
          </a:p>
        </p:txBody>
      </p:sp>
    </p:spTree>
    <p:extLst>
      <p:ext uri="{BB962C8B-B14F-4D97-AF65-F5344CB8AC3E}">
        <p14:creationId xmlns:p14="http://schemas.microsoft.com/office/powerpoint/2010/main" val="195021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635C8F1A-02AA-449F-D2D1-607DE5A3858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4BD18F7-FDF7-4514-2EDD-3FF142EDD797}"/>
              </a:ext>
            </a:extLst>
          </p:cNvPr>
          <p:cNvGrpSpPr/>
          <p:nvPr/>
        </p:nvGrpSpPr>
        <p:grpSpPr>
          <a:xfrm>
            <a:off x="17259300" y="2066886"/>
            <a:ext cx="5754080" cy="8220114"/>
            <a:chOff x="0" y="0"/>
            <a:chExt cx="4445000" cy="6350000"/>
          </a:xfrm>
        </p:grpSpPr>
        <p:sp>
          <p:nvSpPr>
            <p:cNvPr id="3" name="Freeform 3">
              <a:extLst>
                <a:ext uri="{FF2B5EF4-FFF2-40B4-BE49-F238E27FC236}">
                  <a16:creationId xmlns:a16="http://schemas.microsoft.com/office/drawing/2014/main" id="{0CFB05FA-F8D0-6DC6-596C-87E0B4D73236}"/>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a:extLst>
              <a:ext uri="{FF2B5EF4-FFF2-40B4-BE49-F238E27FC236}">
                <a16:creationId xmlns:a16="http://schemas.microsoft.com/office/drawing/2014/main" id="{BE287940-AE47-B3B5-FDAF-9BD900A17C15}"/>
              </a:ext>
            </a:extLst>
          </p:cNvPr>
          <p:cNvGrpSpPr/>
          <p:nvPr/>
        </p:nvGrpSpPr>
        <p:grpSpPr>
          <a:xfrm>
            <a:off x="-5173055" y="-2043171"/>
            <a:ext cx="5754080" cy="8220114"/>
            <a:chOff x="0" y="0"/>
            <a:chExt cx="4445000" cy="6350000"/>
          </a:xfrm>
        </p:grpSpPr>
        <p:sp>
          <p:nvSpPr>
            <p:cNvPr id="5" name="Freeform 5">
              <a:extLst>
                <a:ext uri="{FF2B5EF4-FFF2-40B4-BE49-F238E27FC236}">
                  <a16:creationId xmlns:a16="http://schemas.microsoft.com/office/drawing/2014/main" id="{87ED0D89-97E8-737C-4442-045AAAC8C029}"/>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49" name="TextBox 48">
            <a:extLst>
              <a:ext uri="{FF2B5EF4-FFF2-40B4-BE49-F238E27FC236}">
                <a16:creationId xmlns:a16="http://schemas.microsoft.com/office/drawing/2014/main" id="{A417050D-D94B-457F-417C-AEE7C90FA12D}"/>
              </a:ext>
            </a:extLst>
          </p:cNvPr>
          <p:cNvSpPr txBox="1"/>
          <p:nvPr/>
        </p:nvSpPr>
        <p:spPr>
          <a:xfrm>
            <a:off x="-6781800" y="571500"/>
            <a:ext cx="18888074" cy="1754326"/>
          </a:xfrm>
          <a:prstGeom prst="rect">
            <a:avLst/>
          </a:prstGeom>
          <a:noFill/>
        </p:spPr>
        <p:txBody>
          <a:bodyPr wrap="square">
            <a:spAutoFit/>
          </a:bodyPr>
          <a:lstStyle/>
          <a:p>
            <a:pPr algn="ctr"/>
            <a:r>
              <a:rPr lang="en-US" sz="5400" b="1">
                <a:solidFill>
                  <a:schemeClr val="bg1"/>
                </a:solidFill>
                <a:latin typeface="Tahoma" panose="020B0604030504040204" pitchFamily="34" charset="0"/>
                <a:ea typeface="Tahoma" panose="020B0604030504040204" pitchFamily="34" charset="0"/>
                <a:cs typeface="Tahoma" panose="020B0604030504040204" pitchFamily="34" charset="0"/>
              </a:rPr>
              <a:t>Website</a:t>
            </a:r>
          </a:p>
          <a:p>
            <a:pPr algn="ctr"/>
            <a:endParaRPr lang="en-US" sz="54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0CA25A8A-834B-0F69-4211-FB4C5E18F21C}"/>
              </a:ext>
            </a:extLst>
          </p:cNvPr>
          <p:cNvSpPr txBox="1"/>
          <p:nvPr/>
        </p:nvSpPr>
        <p:spPr>
          <a:xfrm>
            <a:off x="1084198" y="1860208"/>
            <a:ext cx="16788819" cy="5482911"/>
          </a:xfrm>
          <a:prstGeom prst="rect">
            <a:avLst/>
          </a:prstGeom>
          <a:noFill/>
        </p:spPr>
        <p:txBody>
          <a:bodyPr wrap="square">
            <a:spAutoFit/>
          </a:bodyPr>
          <a:lstStyle/>
          <a:p>
            <a:pPr marL="571500" indent="-571500">
              <a:buFont typeface="Arial" panose="020B0604020202020204" pitchFamily="34" charset="0"/>
              <a:buChar char="•"/>
            </a:pPr>
            <a:r>
              <a:rPr lang="en-US" sz="3600" b="1" dirty="0" err="1">
                <a:solidFill>
                  <a:schemeClr val="bg1"/>
                </a:solidFill>
                <a:latin typeface="Tahoma" panose="020B0604030504040204" pitchFamily="34" charset="0"/>
                <a:ea typeface="Tahoma" panose="020B0604030504040204" pitchFamily="34" charset="0"/>
                <a:cs typeface="Tahoma" panose="020B0604030504040204" pitchFamily="34" charset="0"/>
              </a:rPr>
              <a:t>Khách</a:t>
            </a: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3600" b="1" dirty="0" err="1">
                <a:solidFill>
                  <a:schemeClr val="bg1"/>
                </a:solidFill>
                <a:latin typeface="Tahoma" panose="020B0604030504040204" pitchFamily="34" charset="0"/>
                <a:ea typeface="Tahoma" panose="020B0604030504040204" pitchFamily="34" charset="0"/>
                <a:cs typeface="Tahoma" panose="020B0604030504040204" pitchFamily="34" charset="0"/>
              </a:rPr>
              <a:t>hàng</a:t>
            </a: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3600" b="1" dirty="0" err="1">
                <a:solidFill>
                  <a:schemeClr val="bg1"/>
                </a:solidFill>
                <a:latin typeface="Tahoma" panose="020B0604030504040204" pitchFamily="34" charset="0"/>
                <a:ea typeface="Tahoma" panose="020B0604030504040204" pitchFamily="34" charset="0"/>
                <a:cs typeface="Tahoma" panose="020B0604030504040204" pitchFamily="34" charset="0"/>
              </a:rPr>
              <a:t>quản</a:t>
            </a: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3600" b="1" dirty="0" err="1">
                <a:solidFill>
                  <a:schemeClr val="bg1"/>
                </a:solidFill>
                <a:latin typeface="Tahoma" panose="020B0604030504040204" pitchFamily="34" charset="0"/>
                <a:ea typeface="Tahoma" panose="020B0604030504040204" pitchFamily="34" charset="0"/>
                <a:cs typeface="Tahoma" panose="020B0604030504040204" pitchFamily="34" charset="0"/>
              </a:rPr>
              <a:t>lý</a:t>
            </a: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3600" b="1" dirty="0" err="1">
                <a:solidFill>
                  <a:schemeClr val="bg1"/>
                </a:solidFill>
                <a:latin typeface="Tahoma" panose="020B0604030504040204" pitchFamily="34" charset="0"/>
                <a:ea typeface="Tahoma" panose="020B0604030504040204" pitchFamily="34" charset="0"/>
                <a:cs typeface="Tahoma" panose="020B0604030504040204" pitchFamily="34" charset="0"/>
              </a:rPr>
              <a:t>toàn</a:t>
            </a: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3600" b="1" dirty="0" err="1">
                <a:solidFill>
                  <a:schemeClr val="bg1"/>
                </a:solidFill>
                <a:latin typeface="Tahoma" panose="020B0604030504040204" pitchFamily="34" charset="0"/>
                <a:ea typeface="Tahoma" panose="020B0604030504040204" pitchFamily="34" charset="0"/>
                <a:cs typeface="Tahoma" panose="020B0604030504040204" pitchFamily="34" charset="0"/>
              </a:rPr>
              <a:t>bộ</a:t>
            </a: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3600" b="1" dirty="0" err="1">
                <a:solidFill>
                  <a:schemeClr val="bg1"/>
                </a:solidFill>
                <a:latin typeface="Tahoma" panose="020B0604030504040204" pitchFamily="34" charset="0"/>
                <a:ea typeface="Tahoma" panose="020B0604030504040204" pitchFamily="34" charset="0"/>
                <a:cs typeface="Tahoma" panose="020B0604030504040204" pitchFamily="34" charset="0"/>
              </a:rPr>
              <a:t>thông</a:t>
            </a:r>
            <a:r>
              <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 tin </a:t>
            </a:r>
            <a:r>
              <a:rPr lang="en-US" sz="3600" b="1" dirty="0" err="1">
                <a:solidFill>
                  <a:schemeClr val="bg1"/>
                </a:solidFill>
                <a:latin typeface="Tahoma" panose="020B0604030504040204" pitchFamily="34" charset="0"/>
                <a:ea typeface="Tahoma" panose="020B0604030504040204" pitchFamily="34" charset="0"/>
                <a:cs typeface="Tahoma" panose="020B0604030504040204" pitchFamily="34" charset="0"/>
              </a:rPr>
              <a:t>phòng</a:t>
            </a:r>
            <a:endPar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571500" indent="-571500">
              <a:buFont typeface="Arial" panose="020B0604020202020204" pitchFamily="34" charset="0"/>
              <a:buChar char="•"/>
            </a:pPr>
            <a:endPar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914400" lvl="1" indent="-457200">
              <a:lnSpc>
                <a:spcPct val="150000"/>
              </a:lnSpc>
              <a:buFont typeface="Wingdings" panose="05000000000000000000" pitchFamily="2" charset="2"/>
              <a:buChar char="q"/>
            </a:pP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Quản</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lý</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được</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danh</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sách</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số</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lượng</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người</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ở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trong</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phòng</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914400" lvl="1" indent="-457200">
              <a:lnSpc>
                <a:spcPct val="150000"/>
              </a:lnSpc>
              <a:buFont typeface="Wingdings" panose="05000000000000000000" pitchFamily="2" charset="2"/>
              <a:buChar char="q"/>
            </a:pP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Quản</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lý</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thông</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tin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khách</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hàng</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thực</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hiện</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kê</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khai</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thông</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tin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cá</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nhân</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914400" lvl="1" indent="-457200">
              <a:lnSpc>
                <a:spcPct val="150000"/>
              </a:lnSpc>
              <a:buFont typeface="Wingdings" panose="05000000000000000000" pitchFamily="2" charset="2"/>
              <a:buChar char="q"/>
            </a:pP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Thực</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hiện</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thanh</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toán</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nhanh</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qua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tài</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khoản</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ngân</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hàng</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với</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mã</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QR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được</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gửi</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về</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email</a:t>
            </a:r>
          </a:p>
          <a:p>
            <a:pPr marL="914400" lvl="1" indent="-457200">
              <a:lnSpc>
                <a:spcPct val="150000"/>
              </a:lnSpc>
              <a:buFont typeface="Wingdings" panose="05000000000000000000" pitchFamily="2" charset="2"/>
              <a:buChar char="q"/>
            </a:pP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Quản</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lý</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thông</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tin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phản</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hồi</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khách</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hang. </a:t>
            </a:r>
          </a:p>
          <a:p>
            <a:pPr lvl="1"/>
            <a:endPar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Tạo</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ra</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một</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website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hỗ</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trợ</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khách</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hàng</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quản</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lý</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hiệu</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quả</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thông</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tin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của</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phòng</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được</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cung</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2800" b="1" dirty="0" err="1">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cấp</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Oval 8">
            <a:extLst>
              <a:ext uri="{FF2B5EF4-FFF2-40B4-BE49-F238E27FC236}">
                <a16:creationId xmlns:a16="http://schemas.microsoft.com/office/drawing/2014/main" id="{122C6363-0A9B-83AA-3094-CB90EAE144BC}"/>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5</a:t>
            </a:r>
          </a:p>
        </p:txBody>
      </p:sp>
    </p:spTree>
    <p:extLst>
      <p:ext uri="{BB962C8B-B14F-4D97-AF65-F5344CB8AC3E}">
        <p14:creationId xmlns:p14="http://schemas.microsoft.com/office/powerpoint/2010/main" val="3132289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7606B4A2-ECE8-D21D-D92E-7A9C4CDF46A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112B40D-FF68-3A7E-B47C-48A2219D3B2B}"/>
              </a:ext>
            </a:extLst>
          </p:cNvPr>
          <p:cNvGrpSpPr/>
          <p:nvPr/>
        </p:nvGrpSpPr>
        <p:grpSpPr>
          <a:xfrm>
            <a:off x="17259300" y="2066886"/>
            <a:ext cx="5754080" cy="8220114"/>
            <a:chOff x="0" y="0"/>
            <a:chExt cx="4445000" cy="6350000"/>
          </a:xfrm>
        </p:grpSpPr>
        <p:sp>
          <p:nvSpPr>
            <p:cNvPr id="3" name="Freeform 3">
              <a:extLst>
                <a:ext uri="{FF2B5EF4-FFF2-40B4-BE49-F238E27FC236}">
                  <a16:creationId xmlns:a16="http://schemas.microsoft.com/office/drawing/2014/main" id="{756D7997-5C35-8623-E0AE-7EC5C143DC71}"/>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a:extLst>
              <a:ext uri="{FF2B5EF4-FFF2-40B4-BE49-F238E27FC236}">
                <a16:creationId xmlns:a16="http://schemas.microsoft.com/office/drawing/2014/main" id="{EF902CFE-91FE-2FDD-B32C-152D8773D85A}"/>
              </a:ext>
            </a:extLst>
          </p:cNvPr>
          <p:cNvGrpSpPr/>
          <p:nvPr/>
        </p:nvGrpSpPr>
        <p:grpSpPr>
          <a:xfrm>
            <a:off x="-5173055" y="-2043171"/>
            <a:ext cx="5754080" cy="8220114"/>
            <a:chOff x="0" y="0"/>
            <a:chExt cx="4445000" cy="6350000"/>
          </a:xfrm>
        </p:grpSpPr>
        <p:sp>
          <p:nvSpPr>
            <p:cNvPr id="5" name="Freeform 5">
              <a:extLst>
                <a:ext uri="{FF2B5EF4-FFF2-40B4-BE49-F238E27FC236}">
                  <a16:creationId xmlns:a16="http://schemas.microsoft.com/office/drawing/2014/main" id="{CD89B4FE-C68F-DCE1-5BC1-7F477E0C2FAF}"/>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49" name="TextBox 48">
            <a:extLst>
              <a:ext uri="{FF2B5EF4-FFF2-40B4-BE49-F238E27FC236}">
                <a16:creationId xmlns:a16="http://schemas.microsoft.com/office/drawing/2014/main" id="{0EBCC01A-F112-C2B0-4454-B53EA403A830}"/>
              </a:ext>
            </a:extLst>
          </p:cNvPr>
          <p:cNvSpPr txBox="1"/>
          <p:nvPr/>
        </p:nvSpPr>
        <p:spPr>
          <a:xfrm>
            <a:off x="-228600" y="1189723"/>
            <a:ext cx="13173074" cy="2123658"/>
          </a:xfrm>
          <a:prstGeom prst="rect">
            <a:avLst/>
          </a:prstGeom>
          <a:noFill/>
        </p:spPr>
        <p:txBody>
          <a:bodyPr wrap="square">
            <a:spAutoFit/>
          </a:bodyPr>
          <a:lstStyle/>
          <a:p>
            <a:pPr algn="ctr"/>
            <a:r>
              <a:rPr lang="en-US" sz="6600" b="1">
                <a:solidFill>
                  <a:schemeClr val="bg1"/>
                </a:solidFill>
                <a:latin typeface="Tahoma" panose="020B0604030504040204" pitchFamily="34" charset="0"/>
                <a:ea typeface="Tahoma" panose="020B0604030504040204" pitchFamily="34" charset="0"/>
                <a:cs typeface="Tahoma" panose="020B0604030504040204" pitchFamily="34" charset="0"/>
              </a:rPr>
              <a:t>PHƯƠNG PHÁP TỔNG THỂ</a:t>
            </a:r>
          </a:p>
          <a:p>
            <a:pPr algn="ctr"/>
            <a:endParaRPr lang="en-US" sz="66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D633B84C-A5EA-D931-E4CC-20397CBBABF4}"/>
              </a:ext>
            </a:extLst>
          </p:cNvPr>
          <p:cNvSpPr txBox="1"/>
          <p:nvPr/>
        </p:nvSpPr>
        <p:spPr>
          <a:xfrm>
            <a:off x="2743200" y="2628900"/>
            <a:ext cx="13173074" cy="6001643"/>
          </a:xfrm>
          <a:prstGeom prst="rect">
            <a:avLst/>
          </a:prstGeom>
          <a:noFill/>
        </p:spPr>
        <p:txBody>
          <a:bodyPr wrap="square">
            <a:spAutoFit/>
          </a:bodyPr>
          <a:lstStyle/>
          <a:p>
            <a:pPr marL="685800" indent="-685800">
              <a:lnSpc>
                <a:spcPct val="150000"/>
              </a:lnSpc>
              <a:buFont typeface="Wingdings" panose="05000000000000000000" pitchFamily="2" charset="2"/>
              <a:buChar char="q"/>
            </a:pPr>
            <a:r>
              <a:rPr lang="en-US" sz="4400" b="1">
                <a:solidFill>
                  <a:schemeClr val="bg1"/>
                </a:solidFill>
                <a:latin typeface="Tahoma" panose="020B0604030504040204" pitchFamily="34" charset="0"/>
                <a:ea typeface="Tahoma" panose="020B0604030504040204" pitchFamily="34" charset="0"/>
                <a:cs typeface="Tahoma" panose="020B0604030504040204" pitchFamily="34" charset="0"/>
              </a:rPr>
              <a:t>Nghiên cứu thị trường</a:t>
            </a:r>
          </a:p>
          <a:p>
            <a:pPr marL="685800" indent="-685800">
              <a:lnSpc>
                <a:spcPct val="150000"/>
              </a:lnSpc>
              <a:buFont typeface="Wingdings" panose="05000000000000000000" pitchFamily="2" charset="2"/>
              <a:buChar char="q"/>
            </a:pPr>
            <a:r>
              <a:rPr lang="en-US" sz="4400" b="1">
                <a:solidFill>
                  <a:schemeClr val="bg1"/>
                </a:solidFill>
                <a:latin typeface="Tahoma" panose="020B0604030504040204" pitchFamily="34" charset="0"/>
                <a:ea typeface="Tahoma" panose="020B0604030504040204" pitchFamily="34" charset="0"/>
                <a:cs typeface="Tahoma" panose="020B0604030504040204" pitchFamily="34" charset="0"/>
              </a:rPr>
              <a:t>Thiết kế giao diện và thực hiện chức năng</a:t>
            </a:r>
          </a:p>
          <a:p>
            <a:pPr marL="685800" indent="-685800">
              <a:lnSpc>
                <a:spcPct val="150000"/>
              </a:lnSpc>
              <a:buFont typeface="Wingdings" panose="05000000000000000000" pitchFamily="2" charset="2"/>
              <a:buChar char="q"/>
            </a:pPr>
            <a:r>
              <a:rPr lang="en-US" sz="4400" b="1">
                <a:solidFill>
                  <a:schemeClr val="bg1"/>
                </a:solidFill>
                <a:latin typeface="Tahoma" panose="020B0604030504040204" pitchFamily="34" charset="0"/>
                <a:ea typeface="Tahoma" panose="020B0604030504040204" pitchFamily="34" charset="0"/>
                <a:cs typeface="Tahoma" panose="020B0604030504040204" pitchFamily="34" charset="0"/>
              </a:rPr>
              <a:t>Tích hợp công nghệ mới vào phần mềm </a:t>
            </a:r>
          </a:p>
          <a:p>
            <a:pPr marL="685800" indent="-685800">
              <a:lnSpc>
                <a:spcPct val="150000"/>
              </a:lnSpc>
              <a:buFont typeface="Wingdings" panose="05000000000000000000" pitchFamily="2" charset="2"/>
              <a:buChar char="q"/>
            </a:pPr>
            <a:r>
              <a:rPr lang="en-US" sz="4400" b="1">
                <a:solidFill>
                  <a:schemeClr val="bg1"/>
                </a:solidFill>
                <a:latin typeface="Tahoma" panose="020B0604030504040204" pitchFamily="34" charset="0"/>
                <a:ea typeface="Tahoma" panose="020B0604030504040204" pitchFamily="34" charset="0"/>
                <a:cs typeface="Tahoma" panose="020B0604030504040204" pitchFamily="34" charset="0"/>
              </a:rPr>
              <a:t>Kiểm tra và đánh giá hiểu suất</a:t>
            </a:r>
          </a:p>
          <a:p>
            <a:pPr marL="685800" indent="-685800">
              <a:lnSpc>
                <a:spcPct val="150000"/>
              </a:lnSpc>
              <a:buFont typeface="Wingdings" panose="05000000000000000000" pitchFamily="2" charset="2"/>
              <a:buChar char="q"/>
            </a:pPr>
            <a:r>
              <a:rPr lang="en-US" sz="4400" b="1">
                <a:solidFill>
                  <a:schemeClr val="bg1"/>
                </a:solidFill>
                <a:latin typeface="Tahoma" panose="020B0604030504040204" pitchFamily="34" charset="0"/>
                <a:ea typeface="Tahoma" panose="020B0604030504040204" pitchFamily="34" charset="0"/>
                <a:cs typeface="Tahoma" panose="020B0604030504040204" pitchFamily="34" charset="0"/>
              </a:rPr>
              <a:t>Triển khai và tối ưu hóa</a:t>
            </a:r>
          </a:p>
          <a:p>
            <a:pPr algn="ctr"/>
            <a:endParaRPr lang="en-US" sz="54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Oval 5">
            <a:extLst>
              <a:ext uri="{FF2B5EF4-FFF2-40B4-BE49-F238E27FC236}">
                <a16:creationId xmlns:a16="http://schemas.microsoft.com/office/drawing/2014/main" id="{4FF6FAE7-2E55-342B-6508-00758A582B02}"/>
              </a:ext>
            </a:extLst>
          </p:cNvPr>
          <p:cNvSpPr/>
          <p:nvPr/>
        </p:nvSpPr>
        <p:spPr>
          <a:xfrm>
            <a:off x="17221200" y="9258300"/>
            <a:ext cx="654434" cy="6544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6</a:t>
            </a:r>
          </a:p>
        </p:txBody>
      </p:sp>
    </p:spTree>
    <p:extLst>
      <p:ext uri="{BB962C8B-B14F-4D97-AF65-F5344CB8AC3E}">
        <p14:creationId xmlns:p14="http://schemas.microsoft.com/office/powerpoint/2010/main" val="1382262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333</TotalTime>
  <Words>1814</Words>
  <Application>Microsoft Office PowerPoint</Application>
  <PresentationFormat>Custom</PresentationFormat>
  <Paragraphs>206</Paragraphs>
  <Slides>34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Segoe UI Black</vt:lpstr>
      <vt:lpstr>Tahoma</vt:lpstr>
      <vt:lpstr>Bahnschrift SemiLight SemiConde</vt:lpstr>
      <vt:lpstr>Calibri</vt:lpstr>
      <vt:lpstr>Arial</vt:lpstr>
      <vt:lpstr>Aptos</vt:lpstr>
      <vt:lpstr>Wingdings</vt:lpstr>
      <vt:lpstr>Almarai</vt:lpstr>
      <vt:lpstr>Times New Roman</vt:lpstr>
      <vt:lpstr>Almarai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Professional Business Project Presentation</dc:title>
  <dc:creator>Sang Hữu</dc:creator>
  <cp:lastModifiedBy>Sang Hữu</cp:lastModifiedBy>
  <cp:revision>14</cp:revision>
  <dcterms:created xsi:type="dcterms:W3CDTF">2006-08-16T00:00:00Z</dcterms:created>
  <dcterms:modified xsi:type="dcterms:W3CDTF">2024-11-27T15:14:17Z</dcterms:modified>
  <dc:identifier>DAGXIN2v3A0</dc:identifier>
</cp:coreProperties>
</file>